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65" r:id="rId3"/>
    <p:sldId id="266" r:id="rId4"/>
    <p:sldId id="259" r:id="rId5"/>
    <p:sldId id="258" r:id="rId6"/>
    <p:sldId id="261" r:id="rId7"/>
    <p:sldId id="267" r:id="rId8"/>
    <p:sldId id="263" r:id="rId9"/>
    <p:sldId id="260" r:id="rId10"/>
    <p:sldId id="271" r:id="rId11"/>
    <p:sldId id="268" r:id="rId12"/>
    <p:sldId id="269" r:id="rId13"/>
    <p:sldId id="270" r:id="rId14"/>
    <p:sldId id="272" r:id="rId15"/>
    <p:sldId id="273" r:id="rId16"/>
    <p:sldId id="274"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4" d="100"/>
          <a:sy n="94" d="100"/>
        </p:scale>
        <p:origin x="-474"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en-US"/>
  <c:chart>
    <c:view3D>
      <c:rAngAx val="1"/>
    </c:view3D>
    <c:plotArea>
      <c:layout/>
      <c:bar3DChart>
        <c:barDir val="col"/>
        <c:grouping val="clustered"/>
        <c:ser>
          <c:idx val="0"/>
          <c:order val="0"/>
          <c:cat>
            <c:numRef>
              <c:f>Sheet2!$A$2:$A$9</c:f>
              <c:numCache>
                <c:formatCode>d\-mmm\-yy</c:formatCode>
                <c:ptCount val="8"/>
                <c:pt idx="0">
                  <c:v>41208</c:v>
                </c:pt>
                <c:pt idx="1">
                  <c:v>41209</c:v>
                </c:pt>
                <c:pt idx="3">
                  <c:v>41210</c:v>
                </c:pt>
                <c:pt idx="5">
                  <c:v>41211</c:v>
                </c:pt>
                <c:pt idx="7">
                  <c:v>41212</c:v>
                </c:pt>
              </c:numCache>
            </c:numRef>
          </c:cat>
          <c:val>
            <c:numRef>
              <c:f>Sheet2!$B$2:$B$9</c:f>
              <c:numCache>
                <c:formatCode>#,##0</c:formatCode>
                <c:ptCount val="8"/>
                <c:pt idx="0">
                  <c:v>96280</c:v>
                </c:pt>
                <c:pt idx="1">
                  <c:v>99479</c:v>
                </c:pt>
                <c:pt idx="3">
                  <c:v>100216</c:v>
                </c:pt>
                <c:pt idx="5">
                  <c:v>100743</c:v>
                </c:pt>
                <c:pt idx="7">
                  <c:v>100968</c:v>
                </c:pt>
              </c:numCache>
            </c:numRef>
          </c:val>
        </c:ser>
        <c:shape val="box"/>
        <c:axId val="64671104"/>
        <c:axId val="64713856"/>
        <c:axId val="0"/>
      </c:bar3DChart>
      <c:dateAx>
        <c:axId val="64671104"/>
        <c:scaling>
          <c:orientation val="minMax"/>
        </c:scaling>
        <c:axPos val="b"/>
        <c:numFmt formatCode="d\-mmm\-yy" sourceLinked="1"/>
        <c:tickLblPos val="nextTo"/>
        <c:crossAx val="64713856"/>
        <c:crosses val="autoZero"/>
        <c:auto val="1"/>
        <c:lblOffset val="100"/>
      </c:dateAx>
      <c:valAx>
        <c:axId val="64713856"/>
        <c:scaling>
          <c:orientation val="minMax"/>
        </c:scaling>
        <c:axPos val="l"/>
        <c:majorGridlines/>
        <c:numFmt formatCode="#,##0" sourceLinked="1"/>
        <c:tickLblPos val="nextTo"/>
        <c:crossAx val="64671104"/>
        <c:crosses val="autoZero"/>
        <c:crossBetween val="between"/>
      </c:valAx>
    </c:plotArea>
    <c:plotVisOnly val="1"/>
  </c:chart>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89BF42C-0CC8-4AFC-870E-0C1EA26F4AB9}" type="datetimeFigureOut">
              <a:rPr lang="en-US" smtClean="0"/>
              <a:pPr/>
              <a:t>12/12/2012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F4E7EDC-42DC-44A5-A566-1C659FEAA23A}"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8" Type="http://schemas.openxmlformats.org/officeDocument/2006/relationships/hyperlink" Target="http://en.wikipedia.org/wiki/U.S._Route_40_in_Maryland" TargetMode="External"/><Relationship Id="rId3" Type="http://schemas.openxmlformats.org/officeDocument/2006/relationships/hyperlink" Target="http://en.wikipedia.org/wiki/Piedmont_(United_States)" TargetMode="External"/><Relationship Id="rId7" Type="http://schemas.openxmlformats.org/officeDocument/2006/relationships/hyperlink" Target="http://en.wikipedia.org/wiki/Bel_Air,_Harford_County,_Maryland" TargetMode="External"/><Relationship Id="rId2" Type="http://schemas.openxmlformats.org/officeDocument/2006/relationships/slide" Target="../slides/slide3.xml"/><Relationship Id="rId1" Type="http://schemas.openxmlformats.org/officeDocument/2006/relationships/notesMaster" Target="../notesMasters/notesMaster1.xml"/><Relationship Id="rId6" Type="http://schemas.openxmlformats.org/officeDocument/2006/relationships/hyperlink" Target="http://en.wikipedia.org/wiki/Aberdeen,_Maryland" TargetMode="External"/><Relationship Id="rId5" Type="http://schemas.openxmlformats.org/officeDocument/2006/relationships/hyperlink" Target="http://en.wikipedia.org/wiki/Chesapeake_Bay" TargetMode="External"/><Relationship Id="rId4" Type="http://schemas.openxmlformats.org/officeDocument/2006/relationships/hyperlink" Target="http://en.wikipedia.org/wiki/Atlantic_Coastal_Plain" TargetMode="External"/><Relationship Id="rId9" Type="http://schemas.openxmlformats.org/officeDocument/2006/relationships/hyperlink" Target="http://en.wikipedia.org/wiki/Baltimore"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Harford County straddles the border between the rolling hills of the </a:t>
            </a:r>
            <a:r>
              <a:rPr lang="en-US" dirty="0" smtClean="0">
                <a:hlinkClick r:id="rId3" tooltip="Piedmont (United States)"/>
              </a:rPr>
              <a:t>Piedmont Plateau</a:t>
            </a:r>
            <a:r>
              <a:rPr lang="en-US" dirty="0" smtClean="0"/>
              <a:t> and the flatlands of the </a:t>
            </a:r>
            <a:r>
              <a:rPr lang="en-US" dirty="0" smtClean="0">
                <a:hlinkClick r:id="rId4" tooltip="Atlantic Coastal Plain"/>
              </a:rPr>
              <a:t>Atlantic Coastal Plain</a:t>
            </a:r>
            <a:r>
              <a:rPr lang="en-US" dirty="0" smtClean="0"/>
              <a:t> along the </a:t>
            </a:r>
            <a:r>
              <a:rPr lang="en-US" dirty="0" smtClean="0">
                <a:hlinkClick r:id="rId5" tooltip="Chesapeake Bay"/>
              </a:rPr>
              <a:t>Chesapeake Bay</a:t>
            </a:r>
            <a:r>
              <a:rPr lang="en-US" dirty="0" smtClean="0"/>
              <a:t> and its tributaries. The county's development is a mix of rural and suburban, with denser development in the larger towns of </a:t>
            </a:r>
            <a:r>
              <a:rPr lang="en-US" dirty="0" smtClean="0">
                <a:hlinkClick r:id="rId6" tooltip="Aberdeen, Maryland"/>
              </a:rPr>
              <a:t>Aberdeen</a:t>
            </a:r>
            <a:r>
              <a:rPr lang="en-US" dirty="0" smtClean="0"/>
              <a:t> and </a:t>
            </a:r>
            <a:r>
              <a:rPr lang="en-US" dirty="0" smtClean="0">
                <a:hlinkClick r:id="rId7" tooltip="Bel Air, Harford County, Maryland"/>
              </a:rPr>
              <a:t>Bel Air</a:t>
            </a:r>
            <a:r>
              <a:rPr lang="en-US" dirty="0" smtClean="0"/>
              <a:t> and along </a:t>
            </a:r>
            <a:r>
              <a:rPr lang="en-US" dirty="0" smtClean="0">
                <a:hlinkClick r:id="rId8" tooltip="U.S. Route 40 in Maryland"/>
              </a:rPr>
              <a:t>Route 40</a:t>
            </a:r>
            <a:r>
              <a:rPr lang="en-US" dirty="0" smtClean="0"/>
              <a:t> and other major arteries leading out of </a:t>
            </a:r>
            <a:r>
              <a:rPr lang="en-US" dirty="0" smtClean="0">
                <a:hlinkClick r:id="rId9" tooltip="Baltimore"/>
              </a:rPr>
              <a:t>Baltimore</a:t>
            </a:r>
            <a:r>
              <a:rPr lang="en-US" dirty="0" smtClean="0"/>
              <a:t>. The highest elevations are in the north and northwest of the county, reaching 805 ft. near the Pennsylvania border in the county's northwestern corner. The lowest elevation is sea level along the Chesapeake Bay.</a:t>
            </a:r>
            <a:endParaRPr lang="en-US" dirty="0"/>
          </a:p>
        </p:txBody>
      </p:sp>
      <p:sp>
        <p:nvSpPr>
          <p:cNvPr id="4" name="Slide Number Placeholder 3"/>
          <p:cNvSpPr>
            <a:spLocks noGrp="1"/>
          </p:cNvSpPr>
          <p:nvPr>
            <p:ph type="sldNum" sz="quarter" idx="10"/>
          </p:nvPr>
        </p:nvSpPr>
        <p:spPr/>
        <p:txBody>
          <a:bodyPr/>
          <a:lstStyle/>
          <a:p>
            <a:fld id="{9F4E7EDC-42DC-44A5-A566-1C659FEAA23A}" type="slidenum">
              <a:rPr lang="en-US" smtClean="0"/>
              <a:pPr/>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Did you know?</a:t>
            </a:r>
          </a:p>
          <a:p>
            <a:endParaRPr lang="en-US" dirty="0" smtClean="0"/>
          </a:p>
          <a:p>
            <a:r>
              <a:rPr lang="en-US" dirty="0" smtClean="0"/>
              <a:t>0%</a:t>
            </a:r>
            <a:r>
              <a:rPr lang="en-US" baseline="0" dirty="0" smtClean="0"/>
              <a:t> of emergency managers can predict (move down, last grabber)</a:t>
            </a:r>
          </a:p>
          <a:p>
            <a:endParaRPr lang="en-US" baseline="0" dirty="0" smtClean="0"/>
          </a:p>
          <a:p>
            <a:r>
              <a:rPr lang="en-US" baseline="0" dirty="0" smtClean="0"/>
              <a:t>% smartphones/mobile devices</a:t>
            </a:r>
          </a:p>
          <a:p>
            <a:endParaRPr lang="en-US" baseline="0" dirty="0" smtClean="0"/>
          </a:p>
          <a:p>
            <a:r>
              <a:rPr lang="en-US" baseline="0" dirty="0" smtClean="0"/>
              <a:t>% landlines, etc.</a:t>
            </a:r>
          </a:p>
          <a:p>
            <a:endParaRPr lang="en-US" baseline="0" dirty="0" smtClean="0"/>
          </a:p>
          <a:p>
            <a:r>
              <a:rPr lang="en-US" baseline="0" dirty="0" smtClean="0"/>
              <a:t>% of population by age on </a:t>
            </a:r>
            <a:r>
              <a:rPr lang="en-US" baseline="0" dirty="0" err="1" smtClean="0"/>
              <a:t>facebook</a:t>
            </a:r>
            <a:r>
              <a:rPr lang="en-US" baseline="0" dirty="0" smtClean="0"/>
              <a:t>/twitter</a:t>
            </a:r>
          </a:p>
          <a:p>
            <a:endParaRPr lang="en-US" baseline="0" dirty="0" smtClean="0"/>
          </a:p>
          <a:p>
            <a:r>
              <a:rPr lang="en-US" baseline="0" dirty="0" smtClean="0"/>
              <a:t>% of revenue re: warrants</a:t>
            </a:r>
          </a:p>
          <a:p>
            <a:endParaRPr lang="en-US" baseline="0" dirty="0" smtClean="0"/>
          </a:p>
          <a:p>
            <a:r>
              <a:rPr lang="en-US" baseline="0" dirty="0" smtClean="0"/>
              <a:t>Rate of change of phone number/month</a:t>
            </a:r>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pPr>
              <a:defRPr/>
            </a:pPr>
            <a:fld id="{98A308A4-5A55-F44A-9E3F-A4A16FD2A3C8}" type="slidenum">
              <a:rPr lang="en-US" smtClean="0"/>
              <a:pPr>
                <a:defRPr/>
              </a:pPr>
              <a:t>5</a:t>
            </a:fld>
            <a:endParaRPr lang="en-US"/>
          </a:p>
        </p:txBody>
      </p:sp>
    </p:spTree>
    <p:extLst>
      <p:ext uri="{BB962C8B-B14F-4D97-AF65-F5344CB8AC3E}">
        <p14:creationId xmlns="" xmlns:p14="http://schemas.microsoft.com/office/powerpoint/2010/main" val="35625878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New Communications Statistics</a:t>
            </a:r>
          </a:p>
          <a:p>
            <a:endParaRPr lang="en-US" dirty="0" smtClean="0"/>
          </a:p>
          <a:p>
            <a:r>
              <a:rPr lang="en-US" dirty="0" smtClean="0"/>
              <a:t>0%</a:t>
            </a:r>
            <a:r>
              <a:rPr lang="en-US" baseline="0" dirty="0" smtClean="0"/>
              <a:t> of emergency managers can predict (move down, last grabber)</a:t>
            </a:r>
          </a:p>
          <a:p>
            <a:endParaRPr lang="en-US" baseline="0" dirty="0" smtClean="0"/>
          </a:p>
          <a:p>
            <a:r>
              <a:rPr lang="en-US" baseline="0" dirty="0" smtClean="0"/>
              <a:t>% smartphones/mobile devices</a:t>
            </a:r>
          </a:p>
          <a:p>
            <a:endParaRPr lang="en-US" baseline="0" dirty="0" smtClean="0"/>
          </a:p>
          <a:p>
            <a:r>
              <a:rPr lang="en-US" baseline="0" dirty="0" smtClean="0"/>
              <a:t>% landlines, etc.</a:t>
            </a:r>
          </a:p>
          <a:p>
            <a:endParaRPr lang="en-US" baseline="0" dirty="0" smtClean="0"/>
          </a:p>
          <a:p>
            <a:r>
              <a:rPr lang="en-US" baseline="0" dirty="0" smtClean="0"/>
              <a:t>% of population by age on </a:t>
            </a:r>
            <a:r>
              <a:rPr lang="en-US" baseline="0" dirty="0" err="1" smtClean="0"/>
              <a:t>facebook</a:t>
            </a:r>
            <a:r>
              <a:rPr lang="en-US" baseline="0" dirty="0" smtClean="0"/>
              <a:t>/twitter</a:t>
            </a:r>
          </a:p>
          <a:p>
            <a:endParaRPr lang="en-US" baseline="0" dirty="0" smtClean="0"/>
          </a:p>
          <a:p>
            <a:r>
              <a:rPr lang="en-US" baseline="0" dirty="0" smtClean="0"/>
              <a:t>% of revenue re: warrants</a:t>
            </a:r>
          </a:p>
          <a:p>
            <a:endParaRPr lang="en-US" baseline="0" dirty="0" smtClean="0"/>
          </a:p>
          <a:p>
            <a:r>
              <a:rPr lang="en-US" baseline="0" dirty="0" smtClean="0"/>
              <a:t>Rate of change of phone number/month</a:t>
            </a:r>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pPr>
              <a:defRPr/>
            </a:pPr>
            <a:fld id="{98A308A4-5A55-F44A-9E3F-A4A16FD2A3C8}" type="slidenum">
              <a:rPr lang="en-US" smtClean="0"/>
              <a:pPr>
                <a:defRPr/>
              </a:pPr>
              <a:t>6</a:t>
            </a:fld>
            <a:endParaRPr lang="en-US"/>
          </a:p>
        </p:txBody>
      </p:sp>
    </p:spTree>
    <p:extLst>
      <p:ext uri="{BB962C8B-B14F-4D97-AF65-F5344CB8AC3E}">
        <p14:creationId xmlns="" xmlns:p14="http://schemas.microsoft.com/office/powerpoint/2010/main" val="35625878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F4E7EDC-42DC-44A5-A566-1C659FEAA23A}" type="slidenum">
              <a:rPr lang="en-US" smtClean="0"/>
              <a:pPr/>
              <a:t>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F4E7EDC-42DC-44A5-A566-1C659FEAA23A}"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5C94BD8-A953-486D-AF1B-15CFC8D30523}" type="datetimeFigureOut">
              <a:rPr lang="en-US" smtClean="0"/>
              <a:pPr/>
              <a:t>12/12/2012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F4F252-A67D-458B-92B5-6CD62491FF1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C94BD8-A953-486D-AF1B-15CFC8D30523}" type="datetimeFigureOut">
              <a:rPr lang="en-US" smtClean="0"/>
              <a:pPr/>
              <a:t>12/12/2012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F4F252-A67D-458B-92B5-6CD62491FF1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C94BD8-A953-486D-AF1B-15CFC8D30523}" type="datetimeFigureOut">
              <a:rPr lang="en-US" smtClean="0"/>
              <a:pPr/>
              <a:t>12/12/2012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F4F252-A67D-458B-92B5-6CD62491FF1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C94BD8-A953-486D-AF1B-15CFC8D30523}" type="datetimeFigureOut">
              <a:rPr lang="en-US" smtClean="0"/>
              <a:pPr/>
              <a:t>12/12/2012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F4F252-A67D-458B-92B5-6CD62491FF1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5C94BD8-A953-486D-AF1B-15CFC8D30523}" type="datetimeFigureOut">
              <a:rPr lang="en-US" smtClean="0"/>
              <a:pPr/>
              <a:t>12/12/2012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F4F252-A67D-458B-92B5-6CD62491FF1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5C94BD8-A953-486D-AF1B-15CFC8D30523}" type="datetimeFigureOut">
              <a:rPr lang="en-US" smtClean="0"/>
              <a:pPr/>
              <a:t>12/12/2012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F4F252-A67D-458B-92B5-6CD62491FF1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5C94BD8-A953-486D-AF1B-15CFC8D30523}" type="datetimeFigureOut">
              <a:rPr lang="en-US" smtClean="0"/>
              <a:pPr/>
              <a:t>12/12/2012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4F4F252-A67D-458B-92B5-6CD62491FF1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5C94BD8-A953-486D-AF1B-15CFC8D30523}" type="datetimeFigureOut">
              <a:rPr lang="en-US" smtClean="0"/>
              <a:pPr/>
              <a:t>12/12/2012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4F4F252-A67D-458B-92B5-6CD62491FF1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C94BD8-A953-486D-AF1B-15CFC8D30523}" type="datetimeFigureOut">
              <a:rPr lang="en-US" smtClean="0"/>
              <a:pPr/>
              <a:t>12/12/2012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4F4F252-A67D-458B-92B5-6CD62491FF1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5C94BD8-A953-486D-AF1B-15CFC8D30523}" type="datetimeFigureOut">
              <a:rPr lang="en-US" smtClean="0"/>
              <a:pPr/>
              <a:t>12/12/2012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F4F252-A67D-458B-92B5-6CD62491FF1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5C94BD8-A953-486D-AF1B-15CFC8D30523}" type="datetimeFigureOut">
              <a:rPr lang="en-US" smtClean="0"/>
              <a:pPr/>
              <a:t>12/12/2012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F4F252-A67D-458B-92B5-6CD62491FF1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tx2"/>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C94BD8-A953-486D-AF1B-15CFC8D30523}" type="datetimeFigureOut">
              <a:rPr lang="en-US" smtClean="0"/>
              <a:pPr/>
              <a:t>12/12/2012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F4F252-A67D-458B-92B5-6CD62491FF1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gif"/></Relationships>
</file>

<file path=ppt/slides/_rels/slide1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2.gif"/></Relationships>
</file>

<file path=ppt/slides/_rels/slide1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gif"/><Relationship Id="rId7" Type="http://schemas.openxmlformats.org/officeDocument/2006/relationships/hyperlink" Target="http://www.youtube.com/watch?v=P526OFuT0yU" TargetMode="External"/><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hyperlink" Target="http://www.youtube.com/watch?v=OP3OKouKDAA" TargetMode="External"/><Relationship Id="rId5" Type="http://schemas.openxmlformats.org/officeDocument/2006/relationships/hyperlink" Target="http://www.youtube.com/watch?v=emUjKrIV-3Q" TargetMode="External"/><Relationship Id="rId4" Type="http://schemas.openxmlformats.org/officeDocument/2006/relationships/hyperlink" Target="http://www.youtube.com/watch?v=s4d58NamOIY"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2.gif"/><Relationship Id="rId5" Type="http://schemas.openxmlformats.org/officeDocument/2006/relationships/image" Target="../media/image4.gif"/><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1.jpeg"/></Relationships>
</file>

<file path=ppt/slides/_rels/slide6.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1.jpeg"/></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gif"/></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gif"/><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9.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3432175"/>
          </a:xfrm>
        </p:spPr>
        <p:txBody>
          <a:bodyPr>
            <a:normAutofit fontScale="90000"/>
          </a:bodyPr>
          <a:lstStyle/>
          <a:p>
            <a:r>
              <a:rPr lang="en-US" sz="6000" dirty="0" smtClean="0">
                <a:solidFill>
                  <a:schemeClr val="tx2"/>
                </a:solidFill>
              </a:rPr>
              <a:t>Rick Ayers</a:t>
            </a:r>
            <a:r>
              <a:rPr lang="en-US" dirty="0" smtClean="0">
                <a:solidFill>
                  <a:schemeClr val="tx2"/>
                </a:solidFill>
              </a:rPr>
              <a:t/>
            </a:r>
            <a:br>
              <a:rPr lang="en-US" dirty="0" smtClean="0">
                <a:solidFill>
                  <a:schemeClr val="tx2"/>
                </a:solidFill>
              </a:rPr>
            </a:br>
            <a:r>
              <a:rPr lang="en-US" sz="3200" dirty="0" smtClean="0">
                <a:solidFill>
                  <a:schemeClr val="tx2"/>
                </a:solidFill>
              </a:rPr>
              <a:t>Deputy Manager/Emergency Manager</a:t>
            </a:r>
            <a:br>
              <a:rPr lang="en-US" sz="3200" dirty="0" smtClean="0">
                <a:solidFill>
                  <a:schemeClr val="tx2"/>
                </a:solidFill>
              </a:rPr>
            </a:br>
            <a:r>
              <a:rPr lang="en-US" sz="3200" dirty="0">
                <a:solidFill>
                  <a:schemeClr val="tx2"/>
                </a:solidFill>
              </a:rPr>
              <a:t/>
            </a:r>
            <a:br>
              <a:rPr lang="en-US" sz="3200" dirty="0">
                <a:solidFill>
                  <a:schemeClr val="tx2"/>
                </a:solidFill>
              </a:rPr>
            </a:br>
            <a:r>
              <a:rPr lang="en-US" sz="4800" dirty="0">
                <a:solidFill>
                  <a:schemeClr val="tx2"/>
                </a:solidFill>
              </a:rPr>
              <a:t>Emergency Alerts</a:t>
            </a:r>
            <a:r>
              <a:rPr lang="en-US" sz="3200" dirty="0" smtClean="0"/>
              <a:t/>
            </a:r>
            <a:br>
              <a:rPr lang="en-US" sz="3200" dirty="0" smtClean="0"/>
            </a:br>
            <a:r>
              <a:rPr lang="en-US" sz="3200" dirty="0"/>
              <a:t/>
            </a:r>
            <a:br>
              <a:rPr lang="en-US" sz="3200" dirty="0"/>
            </a:br>
            <a:endParaRPr lang="en-US" sz="3200" dirty="0"/>
          </a:p>
        </p:txBody>
      </p:sp>
      <p:pic>
        <p:nvPicPr>
          <p:cNvPr id="4" name="Picture 3" descr="Harford County Logo.jpg"/>
          <p:cNvPicPr>
            <a:picLocks noChangeAspect="1"/>
          </p:cNvPicPr>
          <p:nvPr/>
        </p:nvPicPr>
        <p:blipFill>
          <a:blip r:embed="rId2" cstate="print"/>
          <a:stretch>
            <a:fillRect/>
          </a:stretch>
        </p:blipFill>
        <p:spPr>
          <a:xfrm>
            <a:off x="0" y="0"/>
            <a:ext cx="9144000" cy="952500"/>
          </a:xfrm>
          <a:prstGeom prst="rect">
            <a:avLst/>
          </a:prstGeom>
        </p:spPr>
      </p:pic>
      <p:pic>
        <p:nvPicPr>
          <p:cNvPr id="13314" name="Picture 2" descr="Harford County Seal"/>
          <p:cNvPicPr>
            <a:picLocks noChangeAspect="1" noChangeArrowheads="1"/>
          </p:cNvPicPr>
          <p:nvPr/>
        </p:nvPicPr>
        <p:blipFill>
          <a:blip r:embed="rId3" cstate="print"/>
          <a:srcRect/>
          <a:stretch>
            <a:fillRect/>
          </a:stretch>
        </p:blipFill>
        <p:spPr bwMode="auto">
          <a:xfrm>
            <a:off x="6934200" y="4572000"/>
            <a:ext cx="1952625" cy="1952625"/>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3432175"/>
          </a:xfrm>
        </p:spPr>
        <p:txBody>
          <a:bodyPr>
            <a:normAutofit/>
          </a:bodyPr>
          <a:lstStyle/>
          <a:p>
            <a:r>
              <a:rPr lang="en-US" sz="3200" dirty="0" smtClean="0"/>
              <a:t/>
            </a:r>
            <a:br>
              <a:rPr lang="en-US" sz="3200" dirty="0" smtClean="0"/>
            </a:br>
            <a:r>
              <a:rPr lang="en-US" sz="3200" dirty="0"/>
              <a:t/>
            </a:r>
            <a:br>
              <a:rPr lang="en-US" sz="3200" dirty="0"/>
            </a:br>
            <a:endParaRPr lang="en-US" sz="3200" dirty="0"/>
          </a:p>
        </p:txBody>
      </p:sp>
      <p:pic>
        <p:nvPicPr>
          <p:cNvPr id="4" name="Picture 3" descr="Harford County Logo.jpg"/>
          <p:cNvPicPr>
            <a:picLocks noChangeAspect="1"/>
          </p:cNvPicPr>
          <p:nvPr/>
        </p:nvPicPr>
        <p:blipFill>
          <a:blip r:embed="rId3" cstate="print"/>
          <a:stretch>
            <a:fillRect/>
          </a:stretch>
        </p:blipFill>
        <p:spPr>
          <a:xfrm>
            <a:off x="0" y="0"/>
            <a:ext cx="9144000" cy="952500"/>
          </a:xfrm>
          <a:prstGeom prst="rect">
            <a:avLst/>
          </a:prstGeom>
        </p:spPr>
      </p:pic>
      <p:pic>
        <p:nvPicPr>
          <p:cNvPr id="13314" name="Picture 2" descr="Harford County Seal"/>
          <p:cNvPicPr>
            <a:picLocks noChangeAspect="1" noChangeArrowheads="1"/>
          </p:cNvPicPr>
          <p:nvPr/>
        </p:nvPicPr>
        <p:blipFill>
          <a:blip r:embed="rId4" cstate="print"/>
          <a:srcRect/>
          <a:stretch>
            <a:fillRect/>
          </a:stretch>
        </p:blipFill>
        <p:spPr bwMode="auto">
          <a:xfrm>
            <a:off x="6858000" y="4648200"/>
            <a:ext cx="1952625" cy="1952625"/>
          </a:xfrm>
          <a:prstGeom prst="rect">
            <a:avLst/>
          </a:prstGeom>
          <a:noFill/>
        </p:spPr>
      </p:pic>
      <p:sp>
        <p:nvSpPr>
          <p:cNvPr id="6" name="TextBox 5"/>
          <p:cNvSpPr txBox="1"/>
          <p:nvPr/>
        </p:nvSpPr>
        <p:spPr>
          <a:xfrm>
            <a:off x="685800" y="1524000"/>
            <a:ext cx="6858000" cy="4401205"/>
          </a:xfrm>
          <a:prstGeom prst="rect">
            <a:avLst/>
          </a:prstGeom>
          <a:noFill/>
        </p:spPr>
        <p:txBody>
          <a:bodyPr wrap="square" rtlCol="0">
            <a:spAutoFit/>
          </a:bodyPr>
          <a:lstStyle/>
          <a:p>
            <a:pPr algn="ctr"/>
            <a:r>
              <a:rPr lang="en-US" sz="4000" dirty="0" smtClean="0">
                <a:solidFill>
                  <a:schemeClr val="tx2"/>
                </a:solidFill>
              </a:rPr>
              <a:t>77 Calls Made</a:t>
            </a:r>
          </a:p>
          <a:p>
            <a:pPr algn="ctr"/>
            <a:r>
              <a:rPr lang="en-US" sz="4000" dirty="0" smtClean="0">
                <a:solidFill>
                  <a:schemeClr val="tx2"/>
                </a:solidFill>
              </a:rPr>
              <a:t>724,773 Recipients Contacted</a:t>
            </a:r>
          </a:p>
          <a:p>
            <a:pPr>
              <a:buFont typeface="Arial" pitchFamily="34" charset="0"/>
              <a:buChar char="•"/>
            </a:pPr>
            <a:r>
              <a:rPr lang="en-US" sz="4000" dirty="0" smtClean="0">
                <a:solidFill>
                  <a:schemeClr val="tx2"/>
                </a:solidFill>
              </a:rPr>
              <a:t>783,642	Phone Messages</a:t>
            </a:r>
          </a:p>
          <a:p>
            <a:pPr>
              <a:buFont typeface="Arial" pitchFamily="34" charset="0"/>
              <a:buChar char="•"/>
            </a:pPr>
            <a:r>
              <a:rPr lang="en-US" sz="4000" dirty="0" smtClean="0">
                <a:solidFill>
                  <a:schemeClr val="tx2"/>
                </a:solidFill>
              </a:rPr>
              <a:t>72,413		E-mails</a:t>
            </a:r>
          </a:p>
          <a:p>
            <a:pPr>
              <a:buFont typeface="Arial" pitchFamily="34" charset="0"/>
              <a:buChar char="•"/>
            </a:pPr>
            <a:r>
              <a:rPr lang="en-US" sz="4000" dirty="0" smtClean="0">
                <a:solidFill>
                  <a:schemeClr val="tx2"/>
                </a:solidFill>
              </a:rPr>
              <a:t>12,201		Text Messages</a:t>
            </a:r>
          </a:p>
          <a:p>
            <a:pPr>
              <a:buFont typeface="Arial" pitchFamily="34" charset="0"/>
              <a:buChar char="•"/>
            </a:pPr>
            <a:r>
              <a:rPr lang="en-US" sz="4000" dirty="0" smtClean="0">
                <a:solidFill>
                  <a:schemeClr val="tx2"/>
                </a:solidFill>
              </a:rPr>
              <a:t>???			Facebook Posts	</a:t>
            </a:r>
          </a:p>
          <a:p>
            <a:pPr>
              <a:buFont typeface="Arial" pitchFamily="34" charset="0"/>
              <a:buChar char="•"/>
            </a:pPr>
            <a:r>
              <a:rPr lang="en-US" sz="4000" dirty="0" smtClean="0">
                <a:solidFill>
                  <a:schemeClr val="tx2"/>
                </a:solidFill>
              </a:rPr>
              <a:t>???			Twitter Tweets</a:t>
            </a:r>
            <a:endParaRPr lang="en-US" sz="8800" dirty="0">
              <a:solidFill>
                <a:schemeClr val="tx2"/>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Harford County Logo.jpg"/>
          <p:cNvPicPr>
            <a:picLocks noChangeAspect="1"/>
          </p:cNvPicPr>
          <p:nvPr/>
        </p:nvPicPr>
        <p:blipFill>
          <a:blip r:embed="rId2" cstate="print"/>
          <a:stretch>
            <a:fillRect/>
          </a:stretch>
        </p:blipFill>
        <p:spPr>
          <a:xfrm>
            <a:off x="0" y="0"/>
            <a:ext cx="9144000" cy="952500"/>
          </a:xfrm>
          <a:prstGeom prst="rect">
            <a:avLst/>
          </a:prstGeom>
        </p:spPr>
      </p:pic>
      <p:pic>
        <p:nvPicPr>
          <p:cNvPr id="13314" name="Picture 2" descr="Harford County Seal"/>
          <p:cNvPicPr>
            <a:picLocks noChangeAspect="1" noChangeArrowheads="1"/>
          </p:cNvPicPr>
          <p:nvPr/>
        </p:nvPicPr>
        <p:blipFill>
          <a:blip r:embed="rId3" cstate="print"/>
          <a:srcRect/>
          <a:stretch>
            <a:fillRect/>
          </a:stretch>
        </p:blipFill>
        <p:spPr bwMode="auto">
          <a:xfrm>
            <a:off x="6858000" y="4648200"/>
            <a:ext cx="1952625" cy="1952625"/>
          </a:xfrm>
          <a:prstGeom prst="rect">
            <a:avLst/>
          </a:prstGeom>
          <a:noFill/>
        </p:spPr>
      </p:pic>
      <p:sp>
        <p:nvSpPr>
          <p:cNvPr id="7" name="TextBox 6"/>
          <p:cNvSpPr txBox="1"/>
          <p:nvPr/>
        </p:nvSpPr>
        <p:spPr>
          <a:xfrm>
            <a:off x="990600" y="1828800"/>
            <a:ext cx="7162800" cy="4031873"/>
          </a:xfrm>
          <a:prstGeom prst="rect">
            <a:avLst/>
          </a:prstGeom>
          <a:noFill/>
        </p:spPr>
        <p:txBody>
          <a:bodyPr wrap="square" rtlCol="0">
            <a:spAutoFit/>
          </a:bodyPr>
          <a:lstStyle/>
          <a:p>
            <a:r>
              <a:rPr lang="en-US" sz="3200" dirty="0" smtClean="0">
                <a:solidFill>
                  <a:schemeClr val="tx2"/>
                </a:solidFill>
              </a:rPr>
              <a:t>Daily Update Calls – Spike in Registration</a:t>
            </a:r>
          </a:p>
          <a:p>
            <a:endParaRPr lang="en-US" sz="3200" dirty="0">
              <a:solidFill>
                <a:schemeClr val="tx2"/>
              </a:solidFill>
            </a:endParaRPr>
          </a:p>
          <a:p>
            <a:pPr>
              <a:buFont typeface="Arial" pitchFamily="34" charset="0"/>
              <a:buChar char="•"/>
            </a:pPr>
            <a:r>
              <a:rPr lang="en-US" sz="3200" dirty="0" smtClean="0">
                <a:solidFill>
                  <a:schemeClr val="tx2"/>
                </a:solidFill>
              </a:rPr>
              <a:t>October 26, 2012	96,280</a:t>
            </a:r>
          </a:p>
          <a:p>
            <a:pPr>
              <a:buFont typeface="Arial" pitchFamily="34" charset="0"/>
              <a:buChar char="•"/>
            </a:pPr>
            <a:r>
              <a:rPr lang="en-US" sz="3200" dirty="0" smtClean="0">
                <a:solidFill>
                  <a:schemeClr val="tx2"/>
                </a:solidFill>
              </a:rPr>
              <a:t>October 27, 2012	99,479</a:t>
            </a:r>
          </a:p>
          <a:p>
            <a:pPr>
              <a:buFont typeface="Arial" pitchFamily="34" charset="0"/>
              <a:buChar char="•"/>
            </a:pPr>
            <a:r>
              <a:rPr lang="en-US" sz="3200" dirty="0" smtClean="0">
                <a:solidFill>
                  <a:schemeClr val="tx2"/>
                </a:solidFill>
              </a:rPr>
              <a:t>October 28, 2012	100,216</a:t>
            </a:r>
          </a:p>
          <a:p>
            <a:pPr>
              <a:buFont typeface="Arial" pitchFamily="34" charset="0"/>
              <a:buChar char="•"/>
            </a:pPr>
            <a:r>
              <a:rPr lang="en-US" sz="3200" dirty="0" smtClean="0">
                <a:solidFill>
                  <a:schemeClr val="tx2"/>
                </a:solidFill>
              </a:rPr>
              <a:t>October 29, 2012	100,743</a:t>
            </a:r>
          </a:p>
          <a:p>
            <a:pPr>
              <a:buFont typeface="Arial" pitchFamily="34" charset="0"/>
              <a:buChar char="•"/>
            </a:pPr>
            <a:r>
              <a:rPr lang="en-US" sz="3200" dirty="0" smtClean="0">
                <a:solidFill>
                  <a:schemeClr val="tx2"/>
                </a:solidFill>
              </a:rPr>
              <a:t>October 30, 2012	100,968</a:t>
            </a:r>
          </a:p>
          <a:p>
            <a:endParaRPr lang="en-US" sz="3200" dirty="0">
              <a:solidFill>
                <a:schemeClr val="tx2"/>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3432175"/>
          </a:xfrm>
        </p:spPr>
        <p:txBody>
          <a:bodyPr>
            <a:normAutofit/>
          </a:bodyPr>
          <a:lstStyle/>
          <a:p>
            <a:r>
              <a:rPr lang="en-US" sz="3200" dirty="0" smtClean="0"/>
              <a:t/>
            </a:r>
            <a:br>
              <a:rPr lang="en-US" sz="3200" dirty="0" smtClean="0"/>
            </a:br>
            <a:r>
              <a:rPr lang="en-US" sz="3200" dirty="0"/>
              <a:t/>
            </a:r>
            <a:br>
              <a:rPr lang="en-US" sz="3200" dirty="0"/>
            </a:br>
            <a:endParaRPr lang="en-US" sz="3200" dirty="0"/>
          </a:p>
        </p:txBody>
      </p:sp>
      <p:pic>
        <p:nvPicPr>
          <p:cNvPr id="4" name="Picture 3" descr="Harford County Logo.jpg"/>
          <p:cNvPicPr>
            <a:picLocks noChangeAspect="1"/>
          </p:cNvPicPr>
          <p:nvPr/>
        </p:nvPicPr>
        <p:blipFill>
          <a:blip r:embed="rId2" cstate="print"/>
          <a:stretch>
            <a:fillRect/>
          </a:stretch>
        </p:blipFill>
        <p:spPr>
          <a:xfrm>
            <a:off x="0" y="0"/>
            <a:ext cx="9144000" cy="952500"/>
          </a:xfrm>
          <a:prstGeom prst="rect">
            <a:avLst/>
          </a:prstGeom>
        </p:spPr>
      </p:pic>
      <p:graphicFrame>
        <p:nvGraphicFramePr>
          <p:cNvPr id="7" name="Chart 6"/>
          <p:cNvGraphicFramePr/>
          <p:nvPr/>
        </p:nvGraphicFramePr>
        <p:xfrm>
          <a:off x="838200" y="1752600"/>
          <a:ext cx="6629400" cy="4191000"/>
        </p:xfrm>
        <a:graphic>
          <a:graphicData uri="http://schemas.openxmlformats.org/drawingml/2006/chart">
            <c:chart xmlns:c="http://schemas.openxmlformats.org/drawingml/2006/chart" xmlns:r="http://schemas.openxmlformats.org/officeDocument/2006/relationships" r:id="rId3"/>
          </a:graphicData>
        </a:graphic>
      </p:graphicFrame>
      <p:pic>
        <p:nvPicPr>
          <p:cNvPr id="13314" name="Picture 2" descr="Harford County Seal"/>
          <p:cNvPicPr>
            <a:picLocks noChangeAspect="1" noChangeArrowheads="1"/>
          </p:cNvPicPr>
          <p:nvPr/>
        </p:nvPicPr>
        <p:blipFill>
          <a:blip r:embed="rId4" cstate="print"/>
          <a:srcRect/>
          <a:stretch>
            <a:fillRect/>
          </a:stretch>
        </p:blipFill>
        <p:spPr bwMode="auto">
          <a:xfrm>
            <a:off x="6858000" y="4648200"/>
            <a:ext cx="1952625" cy="1952625"/>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Harford County Logo.jpg"/>
          <p:cNvPicPr>
            <a:picLocks noChangeAspect="1"/>
          </p:cNvPicPr>
          <p:nvPr/>
        </p:nvPicPr>
        <p:blipFill>
          <a:blip r:embed="rId2" cstate="print"/>
          <a:stretch>
            <a:fillRect/>
          </a:stretch>
        </p:blipFill>
        <p:spPr>
          <a:xfrm>
            <a:off x="0" y="0"/>
            <a:ext cx="9144000" cy="952500"/>
          </a:xfrm>
          <a:prstGeom prst="rect">
            <a:avLst/>
          </a:prstGeom>
        </p:spPr>
      </p:pic>
      <p:pic>
        <p:nvPicPr>
          <p:cNvPr id="13314" name="Picture 2" descr="Harford County Seal"/>
          <p:cNvPicPr>
            <a:picLocks noChangeAspect="1" noChangeArrowheads="1"/>
          </p:cNvPicPr>
          <p:nvPr/>
        </p:nvPicPr>
        <p:blipFill>
          <a:blip r:embed="rId3" cstate="print"/>
          <a:srcRect/>
          <a:stretch>
            <a:fillRect/>
          </a:stretch>
        </p:blipFill>
        <p:spPr bwMode="auto">
          <a:xfrm>
            <a:off x="6858000" y="4648200"/>
            <a:ext cx="1952625" cy="1952625"/>
          </a:xfrm>
          <a:prstGeom prst="rect">
            <a:avLst/>
          </a:prstGeom>
          <a:noFill/>
        </p:spPr>
      </p:pic>
      <p:sp>
        <p:nvSpPr>
          <p:cNvPr id="7" name="TextBox 6"/>
          <p:cNvSpPr txBox="1"/>
          <p:nvPr/>
        </p:nvSpPr>
        <p:spPr>
          <a:xfrm>
            <a:off x="990600" y="990600"/>
            <a:ext cx="6477000" cy="5786199"/>
          </a:xfrm>
          <a:prstGeom prst="rect">
            <a:avLst/>
          </a:prstGeom>
          <a:noFill/>
        </p:spPr>
        <p:txBody>
          <a:bodyPr wrap="square" rtlCol="0">
            <a:spAutoFit/>
          </a:bodyPr>
          <a:lstStyle/>
          <a:p>
            <a:pPr algn="ctr"/>
            <a:r>
              <a:rPr lang="en-US" sz="4000" b="1" dirty="0" smtClean="0">
                <a:solidFill>
                  <a:schemeClr val="tx2"/>
                </a:solidFill>
              </a:rPr>
              <a:t>Types of Messages</a:t>
            </a:r>
          </a:p>
          <a:p>
            <a:pPr algn="ctr"/>
            <a:endParaRPr lang="en-US" sz="1400" b="1" dirty="0" smtClean="0">
              <a:solidFill>
                <a:schemeClr val="tx2"/>
              </a:solidFill>
            </a:endParaRPr>
          </a:p>
          <a:p>
            <a:pPr>
              <a:buFont typeface="Arial" pitchFamily="34" charset="0"/>
              <a:buChar char="•"/>
            </a:pPr>
            <a:r>
              <a:rPr lang="en-US" sz="2400" dirty="0" smtClean="0">
                <a:solidFill>
                  <a:schemeClr val="tx2"/>
                </a:solidFill>
              </a:rPr>
              <a:t>Weather Warnings</a:t>
            </a:r>
          </a:p>
          <a:p>
            <a:pPr lvl="1">
              <a:buFont typeface="Arial" pitchFamily="34" charset="0"/>
              <a:buChar char="•"/>
            </a:pPr>
            <a:r>
              <a:rPr lang="en-US" sz="2400" dirty="0" smtClean="0">
                <a:solidFill>
                  <a:schemeClr val="tx2"/>
                </a:solidFill>
              </a:rPr>
              <a:t>Tornado Warnings</a:t>
            </a:r>
          </a:p>
          <a:p>
            <a:pPr lvl="1">
              <a:buFont typeface="Arial" pitchFamily="34" charset="0"/>
              <a:buChar char="•"/>
            </a:pPr>
            <a:r>
              <a:rPr lang="en-US" sz="2400" dirty="0" smtClean="0">
                <a:solidFill>
                  <a:schemeClr val="tx2"/>
                </a:solidFill>
              </a:rPr>
              <a:t>Flood Warnings</a:t>
            </a:r>
          </a:p>
          <a:p>
            <a:pPr lvl="1">
              <a:buFont typeface="Arial" pitchFamily="34" charset="0"/>
              <a:buChar char="•"/>
            </a:pPr>
            <a:r>
              <a:rPr lang="en-US" sz="2400" dirty="0" smtClean="0">
                <a:solidFill>
                  <a:schemeClr val="tx2"/>
                </a:solidFill>
              </a:rPr>
              <a:t>Hurricane Force Wind Warnings</a:t>
            </a:r>
            <a:endParaRPr lang="en-US" sz="2400" dirty="0">
              <a:solidFill>
                <a:schemeClr val="tx2"/>
              </a:solidFill>
            </a:endParaRPr>
          </a:p>
          <a:p>
            <a:pPr>
              <a:buFont typeface="Arial" pitchFamily="34" charset="0"/>
              <a:buChar char="•"/>
            </a:pPr>
            <a:r>
              <a:rPr lang="en-US" sz="2400" dirty="0" smtClean="0">
                <a:solidFill>
                  <a:schemeClr val="tx2"/>
                </a:solidFill>
              </a:rPr>
              <a:t>Evacuations</a:t>
            </a:r>
          </a:p>
          <a:p>
            <a:pPr>
              <a:buFont typeface="Arial" pitchFamily="34" charset="0"/>
              <a:buChar char="•"/>
            </a:pPr>
            <a:r>
              <a:rPr lang="en-US" sz="2400" dirty="0" smtClean="0">
                <a:solidFill>
                  <a:schemeClr val="tx2"/>
                </a:solidFill>
              </a:rPr>
              <a:t>Marina Updates</a:t>
            </a:r>
          </a:p>
          <a:p>
            <a:pPr>
              <a:buFont typeface="Arial" pitchFamily="34" charset="0"/>
              <a:buChar char="•"/>
            </a:pPr>
            <a:r>
              <a:rPr lang="en-US" sz="2400" dirty="0" smtClean="0">
                <a:solidFill>
                  <a:schemeClr val="tx2"/>
                </a:solidFill>
              </a:rPr>
              <a:t>Public Updates</a:t>
            </a:r>
          </a:p>
          <a:p>
            <a:pPr>
              <a:buFont typeface="Arial" pitchFamily="34" charset="0"/>
              <a:buChar char="•"/>
            </a:pPr>
            <a:r>
              <a:rPr lang="en-US" sz="2400" dirty="0" smtClean="0">
                <a:solidFill>
                  <a:schemeClr val="tx2"/>
                </a:solidFill>
              </a:rPr>
              <a:t>Employee Notifications</a:t>
            </a:r>
          </a:p>
          <a:p>
            <a:pPr>
              <a:buFont typeface="Arial" pitchFamily="34" charset="0"/>
              <a:buChar char="•"/>
            </a:pPr>
            <a:r>
              <a:rPr lang="en-US" sz="2400" dirty="0" smtClean="0">
                <a:solidFill>
                  <a:schemeClr val="tx2"/>
                </a:solidFill>
              </a:rPr>
              <a:t>Public Official Notifications</a:t>
            </a:r>
          </a:p>
          <a:p>
            <a:pPr>
              <a:buFont typeface="Arial" pitchFamily="34" charset="0"/>
              <a:buChar char="•"/>
            </a:pPr>
            <a:r>
              <a:rPr lang="en-US" sz="2400" dirty="0" smtClean="0">
                <a:solidFill>
                  <a:schemeClr val="tx2"/>
                </a:solidFill>
              </a:rPr>
              <a:t>Clean up Information</a:t>
            </a:r>
          </a:p>
          <a:p>
            <a:pPr>
              <a:buFont typeface="Arial" pitchFamily="34" charset="0"/>
              <a:buChar char="•"/>
            </a:pPr>
            <a:r>
              <a:rPr lang="en-US" sz="2400" dirty="0" smtClean="0">
                <a:solidFill>
                  <a:schemeClr val="tx2"/>
                </a:solidFill>
              </a:rPr>
              <a:t>Health Department Drills</a:t>
            </a:r>
          </a:p>
          <a:p>
            <a:pPr>
              <a:buFont typeface="Arial" pitchFamily="34" charset="0"/>
              <a:buChar char="•"/>
            </a:pPr>
            <a:r>
              <a:rPr lang="en-US" sz="2400" dirty="0" smtClean="0">
                <a:solidFill>
                  <a:schemeClr val="tx2"/>
                </a:solidFill>
              </a:rPr>
              <a:t>EOC Activation</a:t>
            </a:r>
          </a:p>
          <a:p>
            <a:endParaRPr lang="en-US" sz="2800" dirty="0">
              <a:solidFill>
                <a:schemeClr val="tx2"/>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3432175"/>
          </a:xfrm>
        </p:spPr>
        <p:txBody>
          <a:bodyPr>
            <a:normAutofit/>
          </a:bodyPr>
          <a:lstStyle/>
          <a:p>
            <a:r>
              <a:rPr lang="en-US" sz="3200" dirty="0" smtClean="0"/>
              <a:t/>
            </a:r>
            <a:br>
              <a:rPr lang="en-US" sz="3200" dirty="0" smtClean="0"/>
            </a:br>
            <a:r>
              <a:rPr lang="en-US" sz="3200" dirty="0"/>
              <a:t/>
            </a:r>
            <a:br>
              <a:rPr lang="en-US" sz="3200" dirty="0"/>
            </a:br>
            <a:endParaRPr lang="en-US" sz="3200" dirty="0"/>
          </a:p>
        </p:txBody>
      </p:sp>
      <p:pic>
        <p:nvPicPr>
          <p:cNvPr id="4" name="Picture 3" descr="Harford County Logo.jpg"/>
          <p:cNvPicPr>
            <a:picLocks noChangeAspect="1"/>
          </p:cNvPicPr>
          <p:nvPr/>
        </p:nvPicPr>
        <p:blipFill>
          <a:blip r:embed="rId2" cstate="print"/>
          <a:stretch>
            <a:fillRect/>
          </a:stretch>
        </p:blipFill>
        <p:spPr>
          <a:xfrm>
            <a:off x="0" y="0"/>
            <a:ext cx="9144000" cy="952500"/>
          </a:xfrm>
          <a:prstGeom prst="rect">
            <a:avLst/>
          </a:prstGeom>
        </p:spPr>
      </p:pic>
      <p:pic>
        <p:nvPicPr>
          <p:cNvPr id="13314" name="Picture 2" descr="Harford County Seal"/>
          <p:cNvPicPr>
            <a:picLocks noChangeAspect="1" noChangeArrowheads="1"/>
          </p:cNvPicPr>
          <p:nvPr/>
        </p:nvPicPr>
        <p:blipFill>
          <a:blip r:embed="rId3" cstate="print"/>
          <a:srcRect/>
          <a:stretch>
            <a:fillRect/>
          </a:stretch>
        </p:blipFill>
        <p:spPr bwMode="auto">
          <a:xfrm>
            <a:off x="6781800" y="4648200"/>
            <a:ext cx="1952625" cy="1952625"/>
          </a:xfrm>
          <a:prstGeom prst="rect">
            <a:avLst/>
          </a:prstGeom>
          <a:noFill/>
        </p:spPr>
      </p:pic>
      <p:sp>
        <p:nvSpPr>
          <p:cNvPr id="6" name="TextBox 5"/>
          <p:cNvSpPr txBox="1"/>
          <p:nvPr/>
        </p:nvSpPr>
        <p:spPr>
          <a:xfrm>
            <a:off x="533400" y="1295400"/>
            <a:ext cx="6858000" cy="4832092"/>
          </a:xfrm>
          <a:prstGeom prst="rect">
            <a:avLst/>
          </a:prstGeom>
          <a:noFill/>
        </p:spPr>
        <p:txBody>
          <a:bodyPr wrap="square" rtlCol="0">
            <a:spAutoFit/>
          </a:bodyPr>
          <a:lstStyle/>
          <a:p>
            <a:pPr algn="ctr"/>
            <a:r>
              <a:rPr lang="en-US" sz="8800" dirty="0" smtClean="0">
                <a:solidFill>
                  <a:schemeClr val="tx2"/>
                </a:solidFill>
              </a:rPr>
              <a:t>Client Care</a:t>
            </a:r>
          </a:p>
          <a:p>
            <a:pPr algn="ctr"/>
            <a:endParaRPr lang="en-US" sz="2400" dirty="0" smtClean="0">
              <a:solidFill>
                <a:schemeClr val="tx2"/>
              </a:solidFill>
            </a:endParaRPr>
          </a:p>
          <a:p>
            <a:pPr>
              <a:buClr>
                <a:srgbClr val="FF8D33"/>
              </a:buClr>
              <a:buFont typeface="Wingdings" charset="2"/>
              <a:buChar char="ü"/>
            </a:pPr>
            <a:r>
              <a:rPr lang="en-US" dirty="0">
                <a:cs typeface="Calibri"/>
              </a:rPr>
              <a:t>Fast and easy implementations within 30 days</a:t>
            </a:r>
          </a:p>
          <a:p>
            <a:pPr>
              <a:buClr>
                <a:srgbClr val="FF8D33"/>
              </a:buClr>
              <a:buFont typeface="Wingdings" charset="2"/>
              <a:buChar char="ü"/>
            </a:pPr>
            <a:endParaRPr lang="en-US" dirty="0">
              <a:cs typeface="Calibri"/>
            </a:endParaRPr>
          </a:p>
          <a:p>
            <a:pPr>
              <a:buClr>
                <a:srgbClr val="FF8D33"/>
              </a:buClr>
              <a:buFont typeface="Wingdings" charset="2"/>
              <a:buChar char="ü"/>
            </a:pPr>
            <a:r>
              <a:rPr lang="en-US" dirty="0">
                <a:cs typeface="Calibri"/>
              </a:rPr>
              <a:t>Proactive client care</a:t>
            </a:r>
          </a:p>
          <a:p>
            <a:pPr>
              <a:buClr>
                <a:srgbClr val="FF8D33"/>
              </a:buClr>
              <a:buFont typeface="Wingdings" charset="2"/>
              <a:buChar char="ü"/>
            </a:pPr>
            <a:endParaRPr lang="en-US" dirty="0">
              <a:cs typeface="Calibri"/>
            </a:endParaRPr>
          </a:p>
          <a:p>
            <a:pPr>
              <a:buClr>
                <a:srgbClr val="FF8D33"/>
              </a:buClr>
              <a:buFont typeface="Wingdings" charset="2"/>
              <a:buChar char="ü"/>
            </a:pPr>
            <a:r>
              <a:rPr lang="en-US" dirty="0">
                <a:cs typeface="Calibri"/>
              </a:rPr>
              <a:t>Help when you need it, 24 x 7 x 365</a:t>
            </a:r>
          </a:p>
          <a:p>
            <a:pPr>
              <a:buClr>
                <a:srgbClr val="FF8D33"/>
              </a:buClr>
              <a:buFont typeface="Wingdings" charset="2"/>
              <a:buChar char="ü"/>
            </a:pPr>
            <a:endParaRPr lang="en-US" dirty="0">
              <a:cs typeface="Calibri"/>
            </a:endParaRPr>
          </a:p>
          <a:p>
            <a:pPr>
              <a:buClr>
                <a:srgbClr val="FF8D33"/>
              </a:buClr>
              <a:buFont typeface="Wingdings" charset="2"/>
              <a:buChar char="ü"/>
            </a:pPr>
            <a:r>
              <a:rPr lang="en-US" dirty="0">
                <a:cs typeface="Calibri"/>
              </a:rPr>
              <a:t>Dedicated Account Manager </a:t>
            </a:r>
          </a:p>
          <a:p>
            <a:pPr>
              <a:buClr>
                <a:srgbClr val="FF8D33"/>
              </a:buClr>
              <a:buFont typeface="Wingdings" charset="2"/>
              <a:buChar char="ü"/>
            </a:pPr>
            <a:endParaRPr lang="en-US" dirty="0">
              <a:cs typeface="Calibri"/>
            </a:endParaRPr>
          </a:p>
          <a:p>
            <a:pPr>
              <a:buClr>
                <a:srgbClr val="FF8D33"/>
              </a:buClr>
              <a:buFont typeface="Wingdings" charset="2"/>
              <a:buChar char="ü"/>
            </a:pPr>
            <a:r>
              <a:rPr lang="en-US" dirty="0">
                <a:cs typeface="Calibri"/>
              </a:rPr>
              <a:t>Best practices coaching and crafting coupled professional </a:t>
            </a:r>
            <a:endParaRPr lang="en-US" dirty="0" smtClean="0">
              <a:cs typeface="Calibri"/>
            </a:endParaRPr>
          </a:p>
          <a:p>
            <a:pPr>
              <a:buClr>
                <a:srgbClr val="FF8D33"/>
              </a:buClr>
            </a:pPr>
            <a:r>
              <a:rPr lang="en-US" dirty="0" smtClean="0">
                <a:cs typeface="Calibri"/>
              </a:rPr>
              <a:t>PR </a:t>
            </a:r>
            <a:r>
              <a:rPr lang="en-US" dirty="0">
                <a:cs typeface="Calibri"/>
              </a:rPr>
              <a:t>support by Edelman Worldwide</a:t>
            </a:r>
          </a:p>
          <a:p>
            <a:pPr algn="ctr"/>
            <a:endParaRPr lang="en-US" sz="1600" dirty="0" smtClean="0">
              <a:solidFill>
                <a:schemeClr val="tx2"/>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Harford County Logo.jpg"/>
          <p:cNvPicPr>
            <a:picLocks noChangeAspect="1"/>
          </p:cNvPicPr>
          <p:nvPr/>
        </p:nvPicPr>
        <p:blipFill>
          <a:blip r:embed="rId2" cstate="print"/>
          <a:stretch>
            <a:fillRect/>
          </a:stretch>
        </p:blipFill>
        <p:spPr>
          <a:xfrm>
            <a:off x="0" y="0"/>
            <a:ext cx="9144000" cy="952500"/>
          </a:xfrm>
          <a:prstGeom prst="rect">
            <a:avLst/>
          </a:prstGeom>
        </p:spPr>
      </p:pic>
      <p:pic>
        <p:nvPicPr>
          <p:cNvPr id="13314" name="Picture 2" descr="Harford County Seal"/>
          <p:cNvPicPr>
            <a:picLocks noChangeAspect="1" noChangeArrowheads="1"/>
          </p:cNvPicPr>
          <p:nvPr/>
        </p:nvPicPr>
        <p:blipFill>
          <a:blip r:embed="rId3" cstate="print"/>
          <a:srcRect/>
          <a:stretch>
            <a:fillRect/>
          </a:stretch>
        </p:blipFill>
        <p:spPr bwMode="auto">
          <a:xfrm>
            <a:off x="6858000" y="4648200"/>
            <a:ext cx="1952625" cy="1952625"/>
          </a:xfrm>
          <a:prstGeom prst="rect">
            <a:avLst/>
          </a:prstGeom>
          <a:noFill/>
        </p:spPr>
      </p:pic>
      <p:sp>
        <p:nvSpPr>
          <p:cNvPr id="6" name="TextBox 5"/>
          <p:cNvSpPr txBox="1"/>
          <p:nvPr/>
        </p:nvSpPr>
        <p:spPr>
          <a:xfrm>
            <a:off x="762000" y="1371600"/>
            <a:ext cx="6858000" cy="6401753"/>
          </a:xfrm>
          <a:prstGeom prst="rect">
            <a:avLst/>
          </a:prstGeom>
          <a:noFill/>
        </p:spPr>
        <p:txBody>
          <a:bodyPr wrap="square" rtlCol="0">
            <a:spAutoFit/>
          </a:bodyPr>
          <a:lstStyle/>
          <a:p>
            <a:pPr algn="ctr"/>
            <a:r>
              <a:rPr lang="en-US" sz="6600" dirty="0" smtClean="0">
                <a:solidFill>
                  <a:schemeClr val="tx2"/>
                </a:solidFill>
              </a:rPr>
              <a:t>YouTube Videos</a:t>
            </a:r>
          </a:p>
          <a:p>
            <a:pPr algn="ctr"/>
            <a:endParaRPr lang="en-US" sz="2400" dirty="0" smtClean="0">
              <a:solidFill>
                <a:schemeClr val="tx2"/>
              </a:solidFill>
            </a:endParaRPr>
          </a:p>
          <a:p>
            <a:pPr>
              <a:buFont typeface="Arial" pitchFamily="34" charset="0"/>
              <a:buChar char="•"/>
            </a:pPr>
            <a:r>
              <a:rPr lang="en-US" sz="2400" b="1" dirty="0" smtClean="0">
                <a:hlinkClick r:id="rId4" tooltip="Harford County and Blackboard Connect 5"/>
              </a:rPr>
              <a:t>Harford County and Blackboard Connect 5</a:t>
            </a:r>
            <a:endParaRPr lang="en-US" sz="2400" b="1" dirty="0" smtClean="0"/>
          </a:p>
          <a:p>
            <a:pPr>
              <a:buFont typeface="Arial" pitchFamily="34" charset="0"/>
              <a:buChar char="•"/>
            </a:pPr>
            <a:r>
              <a:rPr lang="en-US" sz="2400" b="1" dirty="0" smtClean="0">
                <a:hlinkClick r:id="rId5" tooltip="Blackboard Connect - Winter Weather"/>
              </a:rPr>
              <a:t>Blackboard Connect - Winter Weather</a:t>
            </a:r>
            <a:endParaRPr lang="en-US" sz="2400" b="1" dirty="0" smtClean="0"/>
          </a:p>
          <a:p>
            <a:pPr>
              <a:buFont typeface="Arial" pitchFamily="34" charset="0"/>
              <a:buChar char="•"/>
            </a:pPr>
            <a:r>
              <a:rPr lang="en-US" sz="2400" b="1" dirty="0" smtClean="0">
                <a:hlinkClick r:id="rId6" tooltip="Upgrading to Blackboard Connect 5 - Harford County, MD"/>
              </a:rPr>
              <a:t>Upgrading to Blackboard Connect 5 - Harford County, MD</a:t>
            </a:r>
            <a:endParaRPr lang="en-US" sz="2400" b="1" dirty="0" smtClean="0"/>
          </a:p>
          <a:p>
            <a:pPr>
              <a:buFont typeface="Arial" pitchFamily="34" charset="0"/>
              <a:buChar char="•"/>
            </a:pPr>
            <a:r>
              <a:rPr lang="en-US" sz="2400" b="1" dirty="0" smtClean="0">
                <a:hlinkClick r:id="rId6" tooltip="Upgrading to Blackboard Connect 5 - Harford County, MD"/>
              </a:rPr>
              <a:t>Upgrading to Blackboard Connect 5 - Harford County, MD</a:t>
            </a:r>
            <a:endParaRPr lang="en-US" sz="2400" b="1" dirty="0" smtClean="0"/>
          </a:p>
          <a:p>
            <a:pPr>
              <a:buFont typeface="Arial" pitchFamily="34" charset="0"/>
              <a:buChar char="•"/>
            </a:pPr>
            <a:r>
              <a:rPr lang="en-US" sz="2400" b="1" dirty="0" smtClean="0">
                <a:hlinkClick r:id="rId7" tooltip="Emergency Communications - Extreme Winter Weather"/>
              </a:rPr>
              <a:t>Emergency Communications - Extreme Winter Weather</a:t>
            </a:r>
            <a:endParaRPr lang="en-US" sz="2400" b="1" dirty="0" smtClean="0"/>
          </a:p>
          <a:p>
            <a:pPr algn="ctr"/>
            <a:endParaRPr lang="en-US" sz="2400" b="1" dirty="0" smtClean="0"/>
          </a:p>
          <a:p>
            <a:pPr algn="ctr"/>
            <a:endParaRPr lang="en-US" sz="3600" b="1" dirty="0" smtClean="0"/>
          </a:p>
          <a:p>
            <a:pPr algn="ctr"/>
            <a:endParaRPr lang="en-US" sz="3600" dirty="0" smtClean="0">
              <a:solidFill>
                <a:schemeClr val="tx2"/>
              </a:solidFill>
            </a:endParaRPr>
          </a:p>
          <a:p>
            <a:pPr algn="ctr"/>
            <a:endParaRPr lang="en-US" sz="3200" dirty="0" smtClean="0">
              <a:solidFill>
                <a:schemeClr val="tx2"/>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3432175"/>
          </a:xfrm>
        </p:spPr>
        <p:txBody>
          <a:bodyPr>
            <a:normAutofit/>
          </a:bodyPr>
          <a:lstStyle/>
          <a:p>
            <a:r>
              <a:rPr lang="en-US" sz="3200" dirty="0" smtClean="0"/>
              <a:t/>
            </a:r>
            <a:br>
              <a:rPr lang="en-US" sz="3200" dirty="0" smtClean="0"/>
            </a:br>
            <a:r>
              <a:rPr lang="en-US" sz="3200" dirty="0"/>
              <a:t/>
            </a:r>
            <a:br>
              <a:rPr lang="en-US" sz="3200" dirty="0"/>
            </a:br>
            <a:endParaRPr lang="en-US" sz="3200" dirty="0"/>
          </a:p>
        </p:txBody>
      </p:sp>
      <p:pic>
        <p:nvPicPr>
          <p:cNvPr id="4" name="Picture 3" descr="Harford County Logo.jpg"/>
          <p:cNvPicPr>
            <a:picLocks noChangeAspect="1"/>
          </p:cNvPicPr>
          <p:nvPr/>
        </p:nvPicPr>
        <p:blipFill>
          <a:blip r:embed="rId2" cstate="print"/>
          <a:stretch>
            <a:fillRect/>
          </a:stretch>
        </p:blipFill>
        <p:spPr>
          <a:xfrm>
            <a:off x="0" y="0"/>
            <a:ext cx="9144000" cy="952500"/>
          </a:xfrm>
          <a:prstGeom prst="rect">
            <a:avLst/>
          </a:prstGeom>
        </p:spPr>
      </p:pic>
      <p:pic>
        <p:nvPicPr>
          <p:cNvPr id="13314" name="Picture 2" descr="Harford County Seal"/>
          <p:cNvPicPr>
            <a:picLocks noChangeAspect="1" noChangeArrowheads="1"/>
          </p:cNvPicPr>
          <p:nvPr/>
        </p:nvPicPr>
        <p:blipFill>
          <a:blip r:embed="rId3" cstate="print"/>
          <a:srcRect/>
          <a:stretch>
            <a:fillRect/>
          </a:stretch>
        </p:blipFill>
        <p:spPr bwMode="auto">
          <a:xfrm>
            <a:off x="6858000" y="4648200"/>
            <a:ext cx="1952625" cy="1952625"/>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Harford County Logo.jpg"/>
          <p:cNvPicPr>
            <a:picLocks noChangeAspect="1"/>
          </p:cNvPicPr>
          <p:nvPr/>
        </p:nvPicPr>
        <p:blipFill>
          <a:blip r:embed="rId2" cstate="print"/>
          <a:stretch>
            <a:fillRect/>
          </a:stretch>
        </p:blipFill>
        <p:spPr>
          <a:xfrm>
            <a:off x="0" y="0"/>
            <a:ext cx="9144000" cy="952500"/>
          </a:xfrm>
          <a:prstGeom prst="rect">
            <a:avLst/>
          </a:prstGeom>
        </p:spPr>
      </p:pic>
      <p:pic>
        <p:nvPicPr>
          <p:cNvPr id="13314" name="Picture 2" descr="Harford County Seal"/>
          <p:cNvPicPr>
            <a:picLocks noChangeAspect="1" noChangeArrowheads="1"/>
          </p:cNvPicPr>
          <p:nvPr/>
        </p:nvPicPr>
        <p:blipFill>
          <a:blip r:embed="rId3" cstate="print"/>
          <a:srcRect/>
          <a:stretch>
            <a:fillRect/>
          </a:stretch>
        </p:blipFill>
        <p:spPr bwMode="auto">
          <a:xfrm>
            <a:off x="6934200" y="4572000"/>
            <a:ext cx="1952625" cy="1952625"/>
          </a:xfrm>
          <a:prstGeom prst="rect">
            <a:avLst/>
          </a:prstGeom>
          <a:noFill/>
        </p:spPr>
      </p:pic>
      <p:sp>
        <p:nvSpPr>
          <p:cNvPr id="6" name="TextBox 5"/>
          <p:cNvSpPr txBox="1"/>
          <p:nvPr/>
        </p:nvSpPr>
        <p:spPr>
          <a:xfrm>
            <a:off x="1828800" y="1371600"/>
            <a:ext cx="4267200" cy="4878259"/>
          </a:xfrm>
          <a:prstGeom prst="rect">
            <a:avLst/>
          </a:prstGeom>
          <a:noFill/>
        </p:spPr>
        <p:txBody>
          <a:bodyPr wrap="square" rtlCol="0">
            <a:spAutoFit/>
          </a:bodyPr>
          <a:lstStyle/>
          <a:p>
            <a:pPr algn="ctr"/>
            <a:r>
              <a:rPr lang="en-US" sz="5400" dirty="0" smtClean="0">
                <a:solidFill>
                  <a:schemeClr val="tx2"/>
                </a:solidFill>
              </a:rPr>
              <a:t>Demographics</a:t>
            </a:r>
          </a:p>
          <a:p>
            <a:pPr algn="ctr"/>
            <a:endParaRPr lang="en-US" sz="2300" dirty="0" smtClean="0">
              <a:solidFill>
                <a:schemeClr val="tx2"/>
              </a:solidFill>
            </a:endParaRPr>
          </a:p>
          <a:p>
            <a:pPr algn="ctr"/>
            <a:r>
              <a:rPr lang="en-US" sz="5400" dirty="0" smtClean="0">
                <a:solidFill>
                  <a:schemeClr val="tx2"/>
                </a:solidFill>
              </a:rPr>
              <a:t>Population: 244,826</a:t>
            </a:r>
          </a:p>
          <a:p>
            <a:pPr algn="ctr"/>
            <a:r>
              <a:rPr lang="en-US" sz="5400" dirty="0" smtClean="0">
                <a:solidFill>
                  <a:schemeClr val="tx2"/>
                </a:solidFill>
              </a:rPr>
              <a:t>Households:  95K+</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Harford County Logo.jpg"/>
          <p:cNvPicPr>
            <a:picLocks noChangeAspect="1"/>
          </p:cNvPicPr>
          <p:nvPr/>
        </p:nvPicPr>
        <p:blipFill>
          <a:blip r:embed="rId3" cstate="print"/>
          <a:stretch>
            <a:fillRect/>
          </a:stretch>
        </p:blipFill>
        <p:spPr>
          <a:xfrm>
            <a:off x="0" y="0"/>
            <a:ext cx="9144000" cy="952500"/>
          </a:xfrm>
          <a:prstGeom prst="rect">
            <a:avLst/>
          </a:prstGeom>
        </p:spPr>
      </p:pic>
      <p:pic>
        <p:nvPicPr>
          <p:cNvPr id="16386" name="Picture 2" descr="Map of Maryland highlighting Harford County"/>
          <p:cNvPicPr>
            <a:picLocks noChangeAspect="1" noChangeArrowheads="1"/>
          </p:cNvPicPr>
          <p:nvPr/>
        </p:nvPicPr>
        <p:blipFill>
          <a:blip r:embed="rId4" cstate="print"/>
          <a:srcRect/>
          <a:stretch>
            <a:fillRect/>
          </a:stretch>
        </p:blipFill>
        <p:spPr bwMode="auto">
          <a:xfrm>
            <a:off x="533400" y="1600200"/>
            <a:ext cx="4064000" cy="2133600"/>
          </a:xfrm>
          <a:prstGeom prst="rect">
            <a:avLst/>
          </a:prstGeom>
          <a:noFill/>
        </p:spPr>
      </p:pic>
      <p:pic>
        <p:nvPicPr>
          <p:cNvPr id="16388" name="Picture 4" descr="http://www.homefinders.com/county_maps/maryland/maps/Map%20Harford%20County-l.gif"/>
          <p:cNvPicPr>
            <a:picLocks noChangeAspect="1" noChangeArrowheads="1"/>
          </p:cNvPicPr>
          <p:nvPr/>
        </p:nvPicPr>
        <p:blipFill>
          <a:blip r:embed="rId5" cstate="print"/>
          <a:srcRect/>
          <a:stretch>
            <a:fillRect/>
          </a:stretch>
        </p:blipFill>
        <p:spPr bwMode="auto">
          <a:xfrm>
            <a:off x="4267200" y="2590800"/>
            <a:ext cx="3366516" cy="3581400"/>
          </a:xfrm>
          <a:prstGeom prst="rect">
            <a:avLst/>
          </a:prstGeom>
          <a:noFill/>
        </p:spPr>
      </p:pic>
      <p:pic>
        <p:nvPicPr>
          <p:cNvPr id="13314" name="Picture 2" descr="Harford County Seal"/>
          <p:cNvPicPr>
            <a:picLocks noChangeAspect="1" noChangeArrowheads="1"/>
          </p:cNvPicPr>
          <p:nvPr/>
        </p:nvPicPr>
        <p:blipFill>
          <a:blip r:embed="rId6" cstate="print"/>
          <a:srcRect/>
          <a:stretch>
            <a:fillRect/>
          </a:stretch>
        </p:blipFill>
        <p:spPr bwMode="auto">
          <a:xfrm>
            <a:off x="6934200" y="4572000"/>
            <a:ext cx="1952625" cy="1952625"/>
          </a:xfrm>
          <a:prstGeom prst="rect">
            <a:avLst/>
          </a:prstGeom>
          <a:noFill/>
        </p:spPr>
      </p:pic>
      <p:sp>
        <p:nvSpPr>
          <p:cNvPr id="7" name="TextBox 6"/>
          <p:cNvSpPr txBox="1"/>
          <p:nvPr/>
        </p:nvSpPr>
        <p:spPr>
          <a:xfrm>
            <a:off x="4800600" y="1447800"/>
            <a:ext cx="3581400" cy="923330"/>
          </a:xfrm>
          <a:prstGeom prst="rect">
            <a:avLst/>
          </a:prstGeom>
          <a:noFill/>
        </p:spPr>
        <p:txBody>
          <a:bodyPr wrap="square" rtlCol="0">
            <a:spAutoFit/>
          </a:bodyPr>
          <a:lstStyle/>
          <a:p>
            <a:r>
              <a:rPr lang="en-US" sz="5400" dirty="0" smtClean="0">
                <a:solidFill>
                  <a:schemeClr val="tx2"/>
                </a:solidFill>
              </a:rPr>
              <a:t>Geography</a:t>
            </a:r>
            <a:endParaRPr lang="en-US" sz="5400" dirty="0">
              <a:solidFill>
                <a:schemeClr val="tx2"/>
              </a:solidFill>
            </a:endParaRPr>
          </a:p>
        </p:txBody>
      </p:sp>
      <p:sp>
        <p:nvSpPr>
          <p:cNvPr id="8" name="TextBox 7"/>
          <p:cNvSpPr txBox="1"/>
          <p:nvPr/>
        </p:nvSpPr>
        <p:spPr>
          <a:xfrm>
            <a:off x="228600" y="3962400"/>
            <a:ext cx="3581400" cy="2246769"/>
          </a:xfrm>
          <a:prstGeom prst="rect">
            <a:avLst/>
          </a:prstGeom>
          <a:noFill/>
        </p:spPr>
        <p:txBody>
          <a:bodyPr wrap="square" rtlCol="0">
            <a:spAutoFit/>
          </a:bodyPr>
          <a:lstStyle/>
          <a:p>
            <a:pPr>
              <a:buFont typeface="Arial" pitchFamily="34" charset="0"/>
              <a:buChar char="•"/>
            </a:pPr>
            <a:r>
              <a:rPr lang="en-US" sz="2800" dirty="0" smtClean="0">
                <a:solidFill>
                  <a:schemeClr val="tx2"/>
                </a:solidFill>
              </a:rPr>
              <a:t>City of Aberdeen</a:t>
            </a:r>
          </a:p>
          <a:p>
            <a:pPr>
              <a:buFont typeface="Arial" pitchFamily="34" charset="0"/>
              <a:buChar char="•"/>
            </a:pPr>
            <a:r>
              <a:rPr lang="en-US" sz="2800" dirty="0" smtClean="0">
                <a:solidFill>
                  <a:schemeClr val="tx2"/>
                </a:solidFill>
              </a:rPr>
              <a:t>City of Havre de Grace</a:t>
            </a:r>
          </a:p>
          <a:p>
            <a:pPr>
              <a:buFont typeface="Arial" pitchFamily="34" charset="0"/>
              <a:buChar char="•"/>
            </a:pPr>
            <a:r>
              <a:rPr lang="en-US" sz="2800" dirty="0" smtClean="0">
                <a:solidFill>
                  <a:schemeClr val="tx2"/>
                </a:solidFill>
              </a:rPr>
              <a:t>Town of Bel Air</a:t>
            </a:r>
          </a:p>
          <a:p>
            <a:pPr>
              <a:buFont typeface="Arial" pitchFamily="34" charset="0"/>
              <a:buChar char="•"/>
            </a:pPr>
            <a:endParaRPr lang="en-US" sz="2800" dirty="0">
              <a:solidFill>
                <a:schemeClr val="tx2"/>
              </a:solidFill>
            </a:endParaRPr>
          </a:p>
          <a:p>
            <a:r>
              <a:rPr lang="en-US" sz="2800" dirty="0" smtClean="0">
                <a:solidFill>
                  <a:schemeClr val="tx2"/>
                </a:solidFill>
              </a:rPr>
              <a:t>On the Chesapeake Bay</a:t>
            </a:r>
            <a:endParaRPr lang="en-US" sz="2800" dirty="0">
              <a:solidFill>
                <a:schemeClr val="tx2"/>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3432175"/>
          </a:xfrm>
        </p:spPr>
        <p:txBody>
          <a:bodyPr>
            <a:normAutofit fontScale="90000"/>
          </a:bodyPr>
          <a:lstStyle/>
          <a:p>
            <a:r>
              <a:rPr lang="en-US" sz="6000" dirty="0" smtClean="0">
                <a:solidFill>
                  <a:schemeClr val="tx2"/>
                </a:solidFill>
              </a:rPr>
              <a:t>Why Harford County Chose Unlimited Use for Mass Notification</a:t>
            </a:r>
            <a:r>
              <a:rPr lang="en-US" sz="3200" dirty="0" smtClean="0"/>
              <a:t/>
            </a:r>
            <a:br>
              <a:rPr lang="en-US" sz="3200" dirty="0" smtClean="0"/>
            </a:br>
            <a:r>
              <a:rPr lang="en-US" sz="3200" dirty="0"/>
              <a:t/>
            </a:r>
            <a:br>
              <a:rPr lang="en-US" sz="3200" dirty="0"/>
            </a:br>
            <a:endParaRPr lang="en-US" sz="3200" dirty="0"/>
          </a:p>
        </p:txBody>
      </p:sp>
      <p:pic>
        <p:nvPicPr>
          <p:cNvPr id="4" name="Picture 3" descr="Harford County Logo.jpg"/>
          <p:cNvPicPr>
            <a:picLocks noChangeAspect="1"/>
          </p:cNvPicPr>
          <p:nvPr/>
        </p:nvPicPr>
        <p:blipFill>
          <a:blip r:embed="rId2" cstate="print"/>
          <a:stretch>
            <a:fillRect/>
          </a:stretch>
        </p:blipFill>
        <p:spPr>
          <a:xfrm>
            <a:off x="0" y="0"/>
            <a:ext cx="9144000" cy="952500"/>
          </a:xfrm>
          <a:prstGeom prst="rect">
            <a:avLst/>
          </a:prstGeom>
        </p:spPr>
      </p:pic>
      <p:pic>
        <p:nvPicPr>
          <p:cNvPr id="13314" name="Picture 2" descr="Harford County Seal"/>
          <p:cNvPicPr>
            <a:picLocks noChangeAspect="1" noChangeArrowheads="1"/>
          </p:cNvPicPr>
          <p:nvPr/>
        </p:nvPicPr>
        <p:blipFill>
          <a:blip r:embed="rId3" cstate="print"/>
          <a:srcRect/>
          <a:stretch>
            <a:fillRect/>
          </a:stretch>
        </p:blipFill>
        <p:spPr bwMode="auto">
          <a:xfrm>
            <a:off x="6858000" y="4572000"/>
            <a:ext cx="1952625" cy="1952625"/>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 name="Picture 2" descr="Harford County Seal"/>
          <p:cNvPicPr>
            <a:picLocks noChangeAspect="1" noChangeArrowheads="1"/>
          </p:cNvPicPr>
          <p:nvPr/>
        </p:nvPicPr>
        <p:blipFill>
          <a:blip r:embed="rId3" cstate="print"/>
          <a:srcRect/>
          <a:stretch>
            <a:fillRect/>
          </a:stretch>
        </p:blipFill>
        <p:spPr bwMode="auto">
          <a:xfrm>
            <a:off x="6934200" y="4648200"/>
            <a:ext cx="1952625" cy="1952625"/>
          </a:xfrm>
          <a:prstGeom prst="rect">
            <a:avLst/>
          </a:prstGeom>
          <a:noFill/>
        </p:spPr>
      </p:pic>
      <p:grpSp>
        <p:nvGrpSpPr>
          <p:cNvPr id="2" name="Group 4"/>
          <p:cNvGrpSpPr/>
          <p:nvPr/>
        </p:nvGrpSpPr>
        <p:grpSpPr>
          <a:xfrm>
            <a:off x="824709" y="1261719"/>
            <a:ext cx="1253563" cy="1253469"/>
            <a:chOff x="874195" y="1690534"/>
            <a:chExt cx="1253563" cy="1253469"/>
          </a:xfrm>
          <a:solidFill>
            <a:schemeClr val="tx2"/>
          </a:solidFill>
        </p:grpSpPr>
        <p:sp>
          <p:nvSpPr>
            <p:cNvPr id="3" name="Rounded Rectangle 2"/>
            <p:cNvSpPr/>
            <p:nvPr/>
          </p:nvSpPr>
          <p:spPr bwMode="auto">
            <a:xfrm>
              <a:off x="874195" y="1690534"/>
              <a:ext cx="1253563" cy="1253469"/>
            </a:xfrm>
            <a:prstGeom prst="roundRect">
              <a:avLst/>
            </a:prstGeom>
            <a:grpFill/>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rgbClr val="5F6062"/>
                </a:solidFill>
                <a:effectLst/>
                <a:latin typeface="Arial" charset="0"/>
                <a:ea typeface="ＭＳ Ｐゴシック" charset="-128"/>
                <a:cs typeface="ＭＳ Ｐゴシック" charset="-128"/>
              </a:endParaRPr>
            </a:p>
          </p:txBody>
        </p:sp>
        <p:sp>
          <p:nvSpPr>
            <p:cNvPr id="4" name="TextBox 3"/>
            <p:cNvSpPr txBox="1"/>
            <p:nvPr/>
          </p:nvSpPr>
          <p:spPr>
            <a:xfrm>
              <a:off x="944987" y="1781243"/>
              <a:ext cx="1121610" cy="1015663"/>
            </a:xfrm>
            <a:prstGeom prst="rect">
              <a:avLst/>
            </a:prstGeom>
            <a:grpFill/>
          </p:spPr>
          <p:txBody>
            <a:bodyPr wrap="square" rtlCol="0">
              <a:spAutoFit/>
            </a:bodyPr>
            <a:lstStyle/>
            <a:p>
              <a:pPr algn="ctr"/>
              <a:r>
                <a:rPr lang="en-US" sz="6000" b="1" dirty="0" smtClean="0">
                  <a:ln w="19050">
                    <a:solidFill>
                      <a:schemeClr val="tx2">
                        <a:tint val="1000"/>
                      </a:schemeClr>
                    </a:solidFill>
                    <a:prstDash val="solid"/>
                  </a:ln>
                  <a:solidFill>
                    <a:schemeClr val="tx2">
                      <a:lumMod val="20000"/>
                      <a:lumOff val="80000"/>
                    </a:schemeClr>
                  </a:solidFill>
                  <a:effectLst>
                    <a:outerShdw blurRad="50000" dist="50800" dir="7500000" algn="tl">
                      <a:srgbClr val="000000">
                        <a:shade val="5000"/>
                        <a:alpha val="35000"/>
                      </a:srgbClr>
                    </a:outerShdw>
                  </a:effectLst>
                </a:rPr>
                <a:t>0</a:t>
              </a:r>
              <a:endParaRPr lang="en-US" sz="6000" b="1" dirty="0">
                <a:ln w="19050">
                  <a:solidFill>
                    <a:schemeClr val="tx2">
                      <a:tint val="1000"/>
                    </a:schemeClr>
                  </a:solidFill>
                  <a:prstDash val="solid"/>
                </a:ln>
                <a:solidFill>
                  <a:schemeClr val="tx2">
                    <a:lumMod val="20000"/>
                    <a:lumOff val="80000"/>
                  </a:schemeClr>
                </a:solidFill>
                <a:effectLst>
                  <a:outerShdw blurRad="50000" dist="50800" dir="7500000" algn="tl">
                    <a:srgbClr val="000000">
                      <a:shade val="5000"/>
                      <a:alpha val="35000"/>
                    </a:srgbClr>
                  </a:outerShdw>
                </a:effectLst>
              </a:endParaRPr>
            </a:p>
          </p:txBody>
        </p:sp>
      </p:grpSp>
      <p:cxnSp>
        <p:nvCxnSpPr>
          <p:cNvPr id="7" name="Straight Connector 6"/>
          <p:cNvCxnSpPr/>
          <p:nvPr/>
        </p:nvCxnSpPr>
        <p:spPr bwMode="auto">
          <a:xfrm>
            <a:off x="2177238" y="1880206"/>
            <a:ext cx="2111264" cy="0"/>
          </a:xfrm>
          <a:prstGeom prst="line">
            <a:avLst/>
          </a:prstGeom>
          <a:solidFill>
            <a:schemeClr val="accent1"/>
          </a:solidFill>
          <a:ln w="57150" cap="flat" cmpd="sng" algn="ctr">
            <a:solidFill>
              <a:schemeClr val="tx2"/>
            </a:solidFill>
            <a:prstDash val="sysDash"/>
            <a:round/>
            <a:headEnd type="none" w="med" len="med"/>
            <a:tailEnd type="triangle" w="med" len="med"/>
          </a:ln>
          <a:effectLst/>
        </p:spPr>
      </p:cxnSp>
      <p:grpSp>
        <p:nvGrpSpPr>
          <p:cNvPr id="5" name="Group 12"/>
          <p:cNvGrpSpPr/>
          <p:nvPr/>
        </p:nvGrpSpPr>
        <p:grpSpPr>
          <a:xfrm>
            <a:off x="4391418" y="1257435"/>
            <a:ext cx="3281502" cy="1253469"/>
            <a:chOff x="4045044" y="1207953"/>
            <a:chExt cx="3281502" cy="1253469"/>
          </a:xfrm>
          <a:effectLst>
            <a:outerShdw blurRad="50800" dist="38100" dir="2700000" algn="tl" rotWithShape="0">
              <a:prstClr val="black">
                <a:alpha val="40000"/>
              </a:prstClr>
            </a:outerShdw>
          </a:effectLst>
        </p:grpSpPr>
        <p:sp>
          <p:nvSpPr>
            <p:cNvPr id="9" name="Rounded Rectangle 8"/>
            <p:cNvSpPr/>
            <p:nvPr/>
          </p:nvSpPr>
          <p:spPr bwMode="auto">
            <a:xfrm>
              <a:off x="4045044" y="1207953"/>
              <a:ext cx="3179437" cy="1253469"/>
            </a:xfrm>
            <a:prstGeom prst="roundRect">
              <a:avLst/>
            </a:prstGeom>
            <a:ln w="38100" cmpd="sng">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eaLnBrk="0" hangingPunct="0"/>
              <a:endParaRPr lang="en-US" sz="2000" dirty="0">
                <a:ln w="57150" cmpd="sng">
                  <a:solidFill>
                    <a:schemeClr val="tx1"/>
                  </a:solidFill>
                </a:ln>
                <a:solidFill>
                  <a:srgbClr val="5F6062"/>
                </a:solidFill>
                <a:latin typeface="Arial" charset="0"/>
                <a:ea typeface="ＭＳ Ｐゴシック" charset="-128"/>
                <a:cs typeface="ＭＳ Ｐゴシック" charset="-128"/>
              </a:endParaRPr>
            </a:p>
          </p:txBody>
        </p:sp>
        <p:sp>
          <p:nvSpPr>
            <p:cNvPr id="12" name="TextBox 11"/>
            <p:cNvSpPr txBox="1"/>
            <p:nvPr/>
          </p:nvSpPr>
          <p:spPr>
            <a:xfrm>
              <a:off x="4081374" y="1295936"/>
              <a:ext cx="3245172" cy="1015663"/>
            </a:xfrm>
            <a:prstGeom prst="rect">
              <a:avLst/>
            </a:prstGeom>
            <a:noFill/>
          </p:spPr>
          <p:txBody>
            <a:bodyPr wrap="square" rtlCol="0">
              <a:spAutoFit/>
            </a:bodyPr>
            <a:lstStyle/>
            <a:p>
              <a:pPr eaLnBrk="1" hangingPunct="1"/>
              <a:r>
                <a:rPr lang="en-US" sz="2000" dirty="0" smtClean="0">
                  <a:latin typeface="Felt Tip Woman" charset="0"/>
                </a:rPr>
                <a:t>% of emergency managers that can predict the number of urgent events</a:t>
              </a:r>
              <a:endParaRPr lang="en-US" sz="2000" dirty="0">
                <a:latin typeface="Felt Tip Woman" charset="0"/>
              </a:endParaRPr>
            </a:p>
          </p:txBody>
        </p:sp>
      </p:grpSp>
      <p:grpSp>
        <p:nvGrpSpPr>
          <p:cNvPr id="6" name="Group 13"/>
          <p:cNvGrpSpPr/>
          <p:nvPr/>
        </p:nvGrpSpPr>
        <p:grpSpPr>
          <a:xfrm>
            <a:off x="828660" y="3013935"/>
            <a:ext cx="1253563" cy="1253469"/>
            <a:chOff x="874195" y="1690534"/>
            <a:chExt cx="1253563" cy="1253469"/>
          </a:xfrm>
          <a:solidFill>
            <a:schemeClr val="tx2"/>
          </a:solidFill>
        </p:grpSpPr>
        <p:sp>
          <p:nvSpPr>
            <p:cNvPr id="15" name="Rounded Rectangle 14"/>
            <p:cNvSpPr/>
            <p:nvPr/>
          </p:nvSpPr>
          <p:spPr bwMode="auto">
            <a:xfrm>
              <a:off x="874195" y="1690534"/>
              <a:ext cx="1253563" cy="1253469"/>
            </a:xfrm>
            <a:prstGeom prst="roundRect">
              <a:avLst/>
            </a:prstGeom>
            <a:grpFill/>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rgbClr val="5F6062"/>
                </a:solidFill>
                <a:effectLst/>
                <a:latin typeface="Arial" charset="0"/>
                <a:ea typeface="ＭＳ Ｐゴシック" charset="-128"/>
                <a:cs typeface="ＭＳ Ｐゴシック" charset="-128"/>
              </a:endParaRPr>
            </a:p>
          </p:txBody>
        </p:sp>
        <p:sp>
          <p:nvSpPr>
            <p:cNvPr id="16" name="TextBox 15"/>
            <p:cNvSpPr txBox="1"/>
            <p:nvPr/>
          </p:nvSpPr>
          <p:spPr>
            <a:xfrm>
              <a:off x="944987" y="1781243"/>
              <a:ext cx="1121610" cy="1015663"/>
            </a:xfrm>
            <a:prstGeom prst="rect">
              <a:avLst/>
            </a:prstGeom>
            <a:grpFill/>
          </p:spPr>
          <p:txBody>
            <a:bodyPr wrap="square" rtlCol="0">
              <a:spAutoFit/>
            </a:bodyPr>
            <a:lstStyle/>
            <a:p>
              <a:pPr algn="ctr"/>
              <a:r>
                <a:rPr lang="en-US" sz="6000" b="1" dirty="0" smtClean="0">
                  <a:ln w="19050">
                    <a:solidFill>
                      <a:schemeClr val="tx2">
                        <a:tint val="1000"/>
                      </a:schemeClr>
                    </a:solidFill>
                    <a:prstDash val="solid"/>
                  </a:ln>
                  <a:solidFill>
                    <a:schemeClr val="tx2">
                      <a:lumMod val="20000"/>
                      <a:lumOff val="80000"/>
                    </a:schemeClr>
                  </a:solidFill>
                  <a:effectLst>
                    <a:outerShdw blurRad="50000" dist="50800" dir="7500000" algn="tl">
                      <a:srgbClr val="000000">
                        <a:shade val="5000"/>
                        <a:alpha val="35000"/>
                      </a:srgbClr>
                    </a:outerShdw>
                  </a:effectLst>
                </a:rPr>
                <a:t>65</a:t>
              </a:r>
              <a:endParaRPr lang="en-US" sz="6000" b="1" dirty="0">
                <a:ln w="19050">
                  <a:solidFill>
                    <a:schemeClr val="tx2">
                      <a:tint val="1000"/>
                    </a:schemeClr>
                  </a:solidFill>
                  <a:prstDash val="solid"/>
                </a:ln>
                <a:solidFill>
                  <a:schemeClr val="tx2">
                    <a:lumMod val="20000"/>
                    <a:lumOff val="80000"/>
                  </a:schemeClr>
                </a:solidFill>
                <a:effectLst>
                  <a:outerShdw blurRad="50000" dist="50800" dir="7500000" algn="tl">
                    <a:srgbClr val="000000">
                      <a:shade val="5000"/>
                      <a:alpha val="35000"/>
                    </a:srgbClr>
                  </a:outerShdw>
                </a:effectLst>
              </a:endParaRPr>
            </a:p>
          </p:txBody>
        </p:sp>
      </p:grpSp>
      <p:cxnSp>
        <p:nvCxnSpPr>
          <p:cNvPr id="17" name="Straight Connector 16"/>
          <p:cNvCxnSpPr/>
          <p:nvPr/>
        </p:nvCxnSpPr>
        <p:spPr bwMode="auto">
          <a:xfrm>
            <a:off x="2181189" y="3632422"/>
            <a:ext cx="2111264" cy="0"/>
          </a:xfrm>
          <a:prstGeom prst="line">
            <a:avLst/>
          </a:prstGeom>
          <a:solidFill>
            <a:schemeClr val="accent1"/>
          </a:solidFill>
          <a:ln w="57150" cap="flat" cmpd="sng" algn="ctr">
            <a:solidFill>
              <a:schemeClr val="tx2"/>
            </a:solidFill>
            <a:prstDash val="sysDash"/>
            <a:round/>
            <a:headEnd type="none" w="med" len="med"/>
            <a:tailEnd type="triangle" w="med" len="med"/>
          </a:ln>
          <a:effectLst/>
        </p:spPr>
      </p:cxnSp>
      <p:grpSp>
        <p:nvGrpSpPr>
          <p:cNvPr id="8" name="Group 17"/>
          <p:cNvGrpSpPr/>
          <p:nvPr/>
        </p:nvGrpSpPr>
        <p:grpSpPr>
          <a:xfrm>
            <a:off x="4395369" y="3009651"/>
            <a:ext cx="3179437" cy="1253469"/>
            <a:chOff x="4045044" y="1207953"/>
            <a:chExt cx="3179437" cy="1253469"/>
          </a:xfrm>
          <a:effectLst>
            <a:outerShdw blurRad="50800" dist="38100" dir="2700000" algn="tl" rotWithShape="0">
              <a:prstClr val="black">
                <a:alpha val="40000"/>
              </a:prstClr>
            </a:outerShdw>
          </a:effectLst>
        </p:grpSpPr>
        <p:sp>
          <p:nvSpPr>
            <p:cNvPr id="19" name="Rounded Rectangle 18"/>
            <p:cNvSpPr/>
            <p:nvPr/>
          </p:nvSpPr>
          <p:spPr bwMode="auto">
            <a:xfrm>
              <a:off x="4045044" y="1207953"/>
              <a:ext cx="3179437" cy="1253469"/>
            </a:xfrm>
            <a:prstGeom prst="roundRect">
              <a:avLst/>
            </a:prstGeom>
            <a:ln w="38100" cmpd="sng">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eaLnBrk="0" hangingPunct="0"/>
              <a:endParaRPr lang="en-US" sz="2000" dirty="0">
                <a:ln w="57150" cmpd="sng">
                  <a:solidFill>
                    <a:schemeClr val="tx1"/>
                  </a:solidFill>
                </a:ln>
                <a:solidFill>
                  <a:srgbClr val="5F6062"/>
                </a:solidFill>
                <a:latin typeface="Arial" charset="0"/>
                <a:ea typeface="ＭＳ Ｐゴシック" charset="-128"/>
                <a:cs typeface="ＭＳ Ｐゴシック" charset="-128"/>
              </a:endParaRPr>
            </a:p>
          </p:txBody>
        </p:sp>
        <p:sp>
          <p:nvSpPr>
            <p:cNvPr id="20" name="TextBox 19"/>
            <p:cNvSpPr txBox="1"/>
            <p:nvPr/>
          </p:nvSpPr>
          <p:spPr>
            <a:xfrm>
              <a:off x="4081374" y="1327685"/>
              <a:ext cx="2981508" cy="1015663"/>
            </a:xfrm>
            <a:prstGeom prst="rect">
              <a:avLst/>
            </a:prstGeom>
            <a:noFill/>
          </p:spPr>
          <p:txBody>
            <a:bodyPr wrap="square" rtlCol="0">
              <a:spAutoFit/>
            </a:bodyPr>
            <a:lstStyle/>
            <a:p>
              <a:pPr eaLnBrk="1" hangingPunct="1"/>
              <a:r>
                <a:rPr lang="en-US" sz="2000" dirty="0" smtClean="0">
                  <a:latin typeface="Felt Tip Woman" charset="0"/>
                </a:rPr>
                <a:t>% of communities who use their MNS for emergency reasons only</a:t>
              </a:r>
              <a:endParaRPr lang="en-US" sz="2000" dirty="0">
                <a:latin typeface="Felt Tip Woman" charset="0"/>
              </a:endParaRPr>
            </a:p>
          </p:txBody>
        </p:sp>
      </p:grpSp>
      <p:grpSp>
        <p:nvGrpSpPr>
          <p:cNvPr id="10" name="Group 20"/>
          <p:cNvGrpSpPr/>
          <p:nvPr/>
        </p:nvGrpSpPr>
        <p:grpSpPr>
          <a:xfrm>
            <a:off x="812166" y="4770442"/>
            <a:ext cx="1253563" cy="1253469"/>
            <a:chOff x="874195" y="1690534"/>
            <a:chExt cx="1253563" cy="1253469"/>
          </a:xfrm>
          <a:solidFill>
            <a:schemeClr val="tx2"/>
          </a:solidFill>
        </p:grpSpPr>
        <p:sp>
          <p:nvSpPr>
            <p:cNvPr id="22" name="Rounded Rectangle 21"/>
            <p:cNvSpPr/>
            <p:nvPr/>
          </p:nvSpPr>
          <p:spPr bwMode="auto">
            <a:xfrm>
              <a:off x="874195" y="1690534"/>
              <a:ext cx="1253563" cy="1253469"/>
            </a:xfrm>
            <a:prstGeom prst="roundRect">
              <a:avLst/>
            </a:prstGeom>
            <a:grpFill/>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rgbClr val="5F6062"/>
                </a:solidFill>
                <a:effectLst/>
                <a:latin typeface="Arial" charset="0"/>
                <a:ea typeface="ＭＳ Ｐゴシック" charset="-128"/>
                <a:cs typeface="ＭＳ Ｐゴシック" charset="-128"/>
              </a:endParaRPr>
            </a:p>
          </p:txBody>
        </p:sp>
        <p:sp>
          <p:nvSpPr>
            <p:cNvPr id="23" name="TextBox 22"/>
            <p:cNvSpPr txBox="1"/>
            <p:nvPr/>
          </p:nvSpPr>
          <p:spPr>
            <a:xfrm>
              <a:off x="944987" y="1781243"/>
              <a:ext cx="1121610" cy="1015663"/>
            </a:xfrm>
            <a:prstGeom prst="rect">
              <a:avLst/>
            </a:prstGeom>
            <a:grpFill/>
          </p:spPr>
          <p:txBody>
            <a:bodyPr wrap="square" rtlCol="0">
              <a:spAutoFit/>
            </a:bodyPr>
            <a:lstStyle/>
            <a:p>
              <a:pPr algn="ctr"/>
              <a:r>
                <a:rPr lang="en-US" sz="6000" b="1" dirty="0" smtClean="0">
                  <a:ln w="19050">
                    <a:solidFill>
                      <a:schemeClr val="tx2">
                        <a:tint val="1000"/>
                      </a:schemeClr>
                    </a:solidFill>
                    <a:prstDash val="solid"/>
                  </a:ln>
                  <a:solidFill>
                    <a:schemeClr val="tx2">
                      <a:lumMod val="20000"/>
                      <a:lumOff val="80000"/>
                    </a:schemeClr>
                  </a:solidFill>
                  <a:effectLst>
                    <a:outerShdw blurRad="50000" dist="50800" dir="7500000" algn="tl">
                      <a:srgbClr val="000000">
                        <a:shade val="5000"/>
                        <a:alpha val="35000"/>
                      </a:srgbClr>
                    </a:outerShdw>
                  </a:effectLst>
                </a:rPr>
                <a:t>86</a:t>
              </a:r>
              <a:endParaRPr lang="en-US" sz="6000" b="1" dirty="0">
                <a:ln w="19050">
                  <a:solidFill>
                    <a:schemeClr val="tx2">
                      <a:tint val="1000"/>
                    </a:schemeClr>
                  </a:solidFill>
                  <a:prstDash val="solid"/>
                </a:ln>
                <a:solidFill>
                  <a:schemeClr val="tx2">
                    <a:lumMod val="20000"/>
                    <a:lumOff val="80000"/>
                  </a:schemeClr>
                </a:solidFill>
                <a:effectLst>
                  <a:outerShdw blurRad="50000" dist="50800" dir="7500000" algn="tl">
                    <a:srgbClr val="000000">
                      <a:shade val="5000"/>
                      <a:alpha val="35000"/>
                    </a:srgbClr>
                  </a:outerShdw>
                </a:effectLst>
              </a:endParaRPr>
            </a:p>
          </p:txBody>
        </p:sp>
      </p:grpSp>
      <p:cxnSp>
        <p:nvCxnSpPr>
          <p:cNvPr id="24" name="Straight Connector 23"/>
          <p:cNvCxnSpPr/>
          <p:nvPr/>
        </p:nvCxnSpPr>
        <p:spPr bwMode="auto">
          <a:xfrm>
            <a:off x="2164695" y="5388929"/>
            <a:ext cx="2111264" cy="0"/>
          </a:xfrm>
          <a:prstGeom prst="line">
            <a:avLst/>
          </a:prstGeom>
          <a:solidFill>
            <a:schemeClr val="accent1"/>
          </a:solidFill>
          <a:ln w="57150" cap="flat" cmpd="sng" algn="ctr">
            <a:solidFill>
              <a:schemeClr val="tx2"/>
            </a:solidFill>
            <a:prstDash val="sysDash"/>
            <a:round/>
            <a:headEnd type="none" w="med" len="med"/>
            <a:tailEnd type="triangle" w="med" len="med"/>
          </a:ln>
          <a:effectLst/>
        </p:spPr>
      </p:cxnSp>
      <p:grpSp>
        <p:nvGrpSpPr>
          <p:cNvPr id="11" name="Group 24"/>
          <p:cNvGrpSpPr/>
          <p:nvPr/>
        </p:nvGrpSpPr>
        <p:grpSpPr>
          <a:xfrm>
            <a:off x="4378875" y="4753938"/>
            <a:ext cx="3179437" cy="1265689"/>
            <a:chOff x="4045044" y="1195733"/>
            <a:chExt cx="3179437" cy="1265689"/>
          </a:xfrm>
          <a:effectLst>
            <a:outerShdw blurRad="50800" dist="38100" dir="2700000" algn="tl" rotWithShape="0">
              <a:prstClr val="black">
                <a:alpha val="40000"/>
              </a:prstClr>
            </a:outerShdw>
          </a:effectLst>
        </p:grpSpPr>
        <p:sp>
          <p:nvSpPr>
            <p:cNvPr id="26" name="Rounded Rectangle 25"/>
            <p:cNvSpPr/>
            <p:nvPr/>
          </p:nvSpPr>
          <p:spPr bwMode="auto">
            <a:xfrm>
              <a:off x="4045044" y="1207953"/>
              <a:ext cx="3179437" cy="1253469"/>
            </a:xfrm>
            <a:prstGeom prst="roundRect">
              <a:avLst/>
            </a:prstGeom>
            <a:ln w="38100" cmpd="sng">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eaLnBrk="0" hangingPunct="0"/>
              <a:endParaRPr lang="en-US" sz="2000" dirty="0">
                <a:ln w="57150" cmpd="sng">
                  <a:solidFill>
                    <a:schemeClr val="tx1"/>
                  </a:solidFill>
                </a:ln>
                <a:solidFill>
                  <a:srgbClr val="5F6062"/>
                </a:solidFill>
                <a:latin typeface="Arial" charset="0"/>
                <a:ea typeface="ＭＳ Ｐゴシック" charset="-128"/>
                <a:cs typeface="ＭＳ Ｐゴシック" charset="-128"/>
              </a:endParaRPr>
            </a:p>
          </p:txBody>
        </p:sp>
        <p:sp>
          <p:nvSpPr>
            <p:cNvPr id="27" name="TextBox 26"/>
            <p:cNvSpPr txBox="1"/>
            <p:nvPr/>
          </p:nvSpPr>
          <p:spPr>
            <a:xfrm>
              <a:off x="4166900" y="1195733"/>
              <a:ext cx="2960717" cy="1261884"/>
            </a:xfrm>
            <a:prstGeom prst="rect">
              <a:avLst/>
            </a:prstGeom>
            <a:noFill/>
          </p:spPr>
          <p:txBody>
            <a:bodyPr wrap="square" rtlCol="0">
              <a:spAutoFit/>
            </a:bodyPr>
            <a:lstStyle/>
            <a:p>
              <a:pPr eaLnBrk="1" hangingPunct="1"/>
              <a:r>
                <a:rPr lang="en-US" sz="1900" dirty="0">
                  <a:latin typeface="Felt Tip Woman" charset="0"/>
                </a:rPr>
                <a:t>% of residents feel less connected when </a:t>
              </a:r>
              <a:r>
                <a:rPr lang="en-US" sz="1900" dirty="0" smtClean="0">
                  <a:latin typeface="Felt Tip Woman" charset="0"/>
                </a:rPr>
                <a:t>they only receive </a:t>
              </a:r>
              <a:r>
                <a:rPr lang="en-US" sz="1900" dirty="0">
                  <a:latin typeface="Felt Tip Woman" charset="0"/>
                </a:rPr>
                <a:t>emergency communications</a:t>
              </a:r>
            </a:p>
          </p:txBody>
        </p:sp>
      </p:grpSp>
      <p:pic>
        <p:nvPicPr>
          <p:cNvPr id="25" name="Picture 24" descr="Harford County Logo.jpg"/>
          <p:cNvPicPr>
            <a:picLocks noChangeAspect="1"/>
          </p:cNvPicPr>
          <p:nvPr/>
        </p:nvPicPr>
        <p:blipFill>
          <a:blip r:embed="rId4" cstate="print"/>
          <a:stretch>
            <a:fillRect/>
          </a:stretch>
        </p:blipFill>
        <p:spPr>
          <a:xfrm>
            <a:off x="0" y="0"/>
            <a:ext cx="9144000" cy="952500"/>
          </a:xfrm>
          <a:prstGeom prst="rect">
            <a:avLst/>
          </a:prstGeom>
        </p:spPr>
      </p:pic>
      <p:sp>
        <p:nvSpPr>
          <p:cNvPr id="29" name="TextBox 28"/>
          <p:cNvSpPr txBox="1"/>
          <p:nvPr/>
        </p:nvSpPr>
        <p:spPr>
          <a:xfrm>
            <a:off x="1447800" y="2590800"/>
            <a:ext cx="7086600" cy="1446550"/>
          </a:xfrm>
          <a:prstGeom prst="rect">
            <a:avLst/>
          </a:prstGeom>
          <a:noFill/>
        </p:spPr>
        <p:txBody>
          <a:bodyPr wrap="square" rtlCol="0">
            <a:spAutoFit/>
          </a:bodyPr>
          <a:lstStyle/>
          <a:p>
            <a:r>
              <a:rPr lang="en-US" sz="8800" dirty="0" smtClean="0">
                <a:solidFill>
                  <a:schemeClr val="tx2"/>
                </a:solidFill>
              </a:rPr>
              <a:t>Did you know?</a:t>
            </a:r>
            <a:endParaRPr lang="en-US" sz="8800" dirty="0">
              <a:solidFill>
                <a:schemeClr val="tx2"/>
              </a:solidFill>
            </a:endParaRPr>
          </a:p>
        </p:txBody>
      </p:sp>
    </p:spTree>
    <p:extLst>
      <p:ext uri="{BB962C8B-B14F-4D97-AF65-F5344CB8AC3E}">
        <p14:creationId xmlns="" xmlns:p14="http://schemas.microsoft.com/office/powerpoint/2010/main" val="3625324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xit" presetSubtype="0" fill="hold" grpId="0" nodeType="clickEffect">
                                  <p:stCondLst>
                                    <p:cond delay="0"/>
                                  </p:stCondLst>
                                  <p:childTnLst>
                                    <p:anim calcmode="lin" valueType="num">
                                      <p:cBhvr>
                                        <p:cTn id="6" dur="500"/>
                                        <p:tgtEl>
                                          <p:spTgt spid="29"/>
                                        </p:tgtEl>
                                        <p:attrNameLst>
                                          <p:attrName>ppt_w</p:attrName>
                                        </p:attrNameLst>
                                      </p:cBhvr>
                                      <p:tavLst>
                                        <p:tav tm="0">
                                          <p:val>
                                            <p:strVal val="ppt_w"/>
                                          </p:val>
                                        </p:tav>
                                        <p:tav tm="100000">
                                          <p:val>
                                            <p:fltVal val="0"/>
                                          </p:val>
                                        </p:tav>
                                      </p:tavLst>
                                    </p:anim>
                                    <p:anim calcmode="lin" valueType="num">
                                      <p:cBhvr>
                                        <p:cTn id="7" dur="500"/>
                                        <p:tgtEl>
                                          <p:spTgt spid="29"/>
                                        </p:tgtEl>
                                        <p:attrNameLst>
                                          <p:attrName>ppt_h</p:attrName>
                                        </p:attrNameLst>
                                      </p:cBhvr>
                                      <p:tavLst>
                                        <p:tav tm="0">
                                          <p:val>
                                            <p:strVal val="ppt_h"/>
                                          </p:val>
                                        </p:tav>
                                        <p:tav tm="100000">
                                          <p:val>
                                            <p:fltVal val="0"/>
                                          </p:val>
                                        </p:tav>
                                      </p:tavLst>
                                    </p:anim>
                                    <p:animEffect transition="out" filter="fade">
                                      <p:cBhvr>
                                        <p:cTn id="8" dur="500"/>
                                        <p:tgtEl>
                                          <p:spTgt spid="29"/>
                                        </p:tgtEl>
                                      </p:cBhvr>
                                    </p:animEffect>
                                    <p:set>
                                      <p:cBhvr>
                                        <p:cTn id="9" dur="1" fill="hold">
                                          <p:stCondLst>
                                            <p:cond delay="499"/>
                                          </p:stCondLst>
                                        </p:cTn>
                                        <p:tgtEl>
                                          <p:spTgt spid="29"/>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 calcmode="lin" valueType="num">
                                      <p:cBhvr>
                                        <p:cTn id="14" dur="500" fill="hold"/>
                                        <p:tgtEl>
                                          <p:spTgt spid="2"/>
                                        </p:tgtEl>
                                        <p:attrNameLst>
                                          <p:attrName>ppt_w</p:attrName>
                                        </p:attrNameLst>
                                      </p:cBhvr>
                                      <p:tavLst>
                                        <p:tav tm="0">
                                          <p:val>
                                            <p:strVal val="#ppt_w*0.70"/>
                                          </p:val>
                                        </p:tav>
                                        <p:tav tm="100000">
                                          <p:val>
                                            <p:strVal val="#ppt_w"/>
                                          </p:val>
                                        </p:tav>
                                      </p:tavLst>
                                    </p:anim>
                                    <p:anim calcmode="lin" valueType="num">
                                      <p:cBhvr>
                                        <p:cTn id="15" dur="500" fill="hold"/>
                                        <p:tgtEl>
                                          <p:spTgt spid="2"/>
                                        </p:tgtEl>
                                        <p:attrNameLst>
                                          <p:attrName>ppt_h</p:attrName>
                                        </p:attrNameLst>
                                      </p:cBhvr>
                                      <p:tavLst>
                                        <p:tav tm="0">
                                          <p:val>
                                            <p:strVal val="#ppt_h"/>
                                          </p:val>
                                        </p:tav>
                                        <p:tav tm="100000">
                                          <p:val>
                                            <p:strVal val="#ppt_h"/>
                                          </p:val>
                                        </p:tav>
                                      </p:tavLst>
                                    </p:anim>
                                    <p:animEffect transition="in" filter="fade">
                                      <p:cBhvr>
                                        <p:cTn id="16" dur="500"/>
                                        <p:tgtEl>
                                          <p:spTgt spid="2"/>
                                        </p:tgtEl>
                                      </p:cBhvr>
                                    </p:animEffect>
                                  </p:childTnLst>
                                </p:cTn>
                              </p:par>
                            </p:childTnLst>
                          </p:cTn>
                        </p:par>
                        <p:par>
                          <p:cTn id="17" fill="hold">
                            <p:stCondLst>
                              <p:cond delay="500"/>
                            </p:stCondLst>
                            <p:childTnLst>
                              <p:par>
                                <p:cTn id="18" presetID="22" presetClass="entr" presetSubtype="8" fill="hold" nodeType="after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wipe(left)">
                                      <p:cBhvr>
                                        <p:cTn id="20" dur="500"/>
                                        <p:tgtEl>
                                          <p:spTgt spid="7"/>
                                        </p:tgtEl>
                                      </p:cBhvr>
                                    </p:animEffect>
                                  </p:childTnLst>
                                </p:cTn>
                              </p:par>
                            </p:childTnLst>
                          </p:cTn>
                        </p:par>
                        <p:par>
                          <p:cTn id="21" fill="hold">
                            <p:stCondLst>
                              <p:cond delay="1000"/>
                            </p:stCondLst>
                            <p:childTnLst>
                              <p:par>
                                <p:cTn id="22" presetID="1" presetClass="entr" presetSubtype="0" fill="hold" nodeType="afterEffect">
                                  <p:stCondLst>
                                    <p:cond delay="0"/>
                                  </p:stCondLst>
                                  <p:childTnLst>
                                    <p:set>
                                      <p:cBhvr>
                                        <p:cTn id="23" dur="1" fill="hold">
                                          <p:stCondLst>
                                            <p:cond delay="0"/>
                                          </p:stCondLst>
                                        </p:cTn>
                                        <p:tgtEl>
                                          <p:spTgt spid="5"/>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nodeType="clickEffect">
                                  <p:stCondLst>
                                    <p:cond delay="0"/>
                                  </p:stCondLst>
                                  <p:childTnLst>
                                    <p:set>
                                      <p:cBhvr>
                                        <p:cTn id="27" dur="1" fill="hold">
                                          <p:stCondLst>
                                            <p:cond delay="0"/>
                                          </p:stCondLst>
                                        </p:cTn>
                                        <p:tgtEl>
                                          <p:spTgt spid="6"/>
                                        </p:tgtEl>
                                        <p:attrNameLst>
                                          <p:attrName>style.visibility</p:attrName>
                                        </p:attrNameLst>
                                      </p:cBhvr>
                                      <p:to>
                                        <p:strVal val="visible"/>
                                      </p:to>
                                    </p:set>
                                    <p:anim calcmode="lin" valueType="num">
                                      <p:cBhvr>
                                        <p:cTn id="28" dur="500" fill="hold"/>
                                        <p:tgtEl>
                                          <p:spTgt spid="6"/>
                                        </p:tgtEl>
                                        <p:attrNameLst>
                                          <p:attrName>ppt_w</p:attrName>
                                        </p:attrNameLst>
                                      </p:cBhvr>
                                      <p:tavLst>
                                        <p:tav tm="0">
                                          <p:val>
                                            <p:strVal val="#ppt_w*0.70"/>
                                          </p:val>
                                        </p:tav>
                                        <p:tav tm="100000">
                                          <p:val>
                                            <p:strVal val="#ppt_w"/>
                                          </p:val>
                                        </p:tav>
                                      </p:tavLst>
                                    </p:anim>
                                    <p:anim calcmode="lin" valueType="num">
                                      <p:cBhvr>
                                        <p:cTn id="29" dur="500" fill="hold"/>
                                        <p:tgtEl>
                                          <p:spTgt spid="6"/>
                                        </p:tgtEl>
                                        <p:attrNameLst>
                                          <p:attrName>ppt_h</p:attrName>
                                        </p:attrNameLst>
                                      </p:cBhvr>
                                      <p:tavLst>
                                        <p:tav tm="0">
                                          <p:val>
                                            <p:strVal val="#ppt_h"/>
                                          </p:val>
                                        </p:tav>
                                        <p:tav tm="100000">
                                          <p:val>
                                            <p:strVal val="#ppt_h"/>
                                          </p:val>
                                        </p:tav>
                                      </p:tavLst>
                                    </p:anim>
                                    <p:animEffect transition="in" filter="fade">
                                      <p:cBhvr>
                                        <p:cTn id="30" dur="500"/>
                                        <p:tgtEl>
                                          <p:spTgt spid="6"/>
                                        </p:tgtEl>
                                      </p:cBhvr>
                                    </p:animEffect>
                                  </p:childTnLst>
                                </p:cTn>
                              </p:par>
                            </p:childTnLst>
                          </p:cTn>
                        </p:par>
                        <p:par>
                          <p:cTn id="31" fill="hold">
                            <p:stCondLst>
                              <p:cond delay="500"/>
                            </p:stCondLst>
                            <p:childTnLst>
                              <p:par>
                                <p:cTn id="32" presetID="22" presetClass="entr" presetSubtype="8" fill="hold" nodeType="afterEffect">
                                  <p:stCondLst>
                                    <p:cond delay="0"/>
                                  </p:stCondLst>
                                  <p:childTnLst>
                                    <p:set>
                                      <p:cBhvr>
                                        <p:cTn id="33" dur="1" fill="hold">
                                          <p:stCondLst>
                                            <p:cond delay="0"/>
                                          </p:stCondLst>
                                        </p:cTn>
                                        <p:tgtEl>
                                          <p:spTgt spid="17"/>
                                        </p:tgtEl>
                                        <p:attrNameLst>
                                          <p:attrName>style.visibility</p:attrName>
                                        </p:attrNameLst>
                                      </p:cBhvr>
                                      <p:to>
                                        <p:strVal val="visible"/>
                                      </p:to>
                                    </p:set>
                                    <p:animEffect transition="in" filter="wipe(left)">
                                      <p:cBhvr>
                                        <p:cTn id="34" dur="500"/>
                                        <p:tgtEl>
                                          <p:spTgt spid="17"/>
                                        </p:tgtEl>
                                      </p:cBhvr>
                                    </p:animEffect>
                                  </p:childTnLst>
                                </p:cTn>
                              </p:par>
                            </p:childTnLst>
                          </p:cTn>
                        </p:par>
                        <p:par>
                          <p:cTn id="35" fill="hold">
                            <p:stCondLst>
                              <p:cond delay="1000"/>
                            </p:stCondLst>
                            <p:childTnLst>
                              <p:par>
                                <p:cTn id="36" presetID="9" presetClass="entr" presetSubtype="0" fill="hold" nodeType="afterEffect">
                                  <p:stCondLst>
                                    <p:cond delay="0"/>
                                  </p:stCondLst>
                                  <p:childTnLst>
                                    <p:set>
                                      <p:cBhvr>
                                        <p:cTn id="37" dur="1" fill="hold">
                                          <p:stCondLst>
                                            <p:cond delay="0"/>
                                          </p:stCondLst>
                                        </p:cTn>
                                        <p:tgtEl>
                                          <p:spTgt spid="8"/>
                                        </p:tgtEl>
                                        <p:attrNameLst>
                                          <p:attrName>style.visibility</p:attrName>
                                        </p:attrNameLst>
                                      </p:cBhvr>
                                      <p:to>
                                        <p:strVal val="visible"/>
                                      </p:to>
                                    </p:set>
                                    <p:animEffect transition="in" filter="dissolve">
                                      <p:cBhvr>
                                        <p:cTn id="38" dur="500"/>
                                        <p:tgtEl>
                                          <p:spTgt spid="8"/>
                                        </p:tgtEl>
                                      </p:cBhvr>
                                    </p:animEffect>
                                  </p:childTnLst>
                                </p:cTn>
                              </p:par>
                            </p:childTnLst>
                          </p:cTn>
                        </p:par>
                      </p:childTnLst>
                    </p:cTn>
                  </p:par>
                  <p:par>
                    <p:cTn id="39" fill="hold">
                      <p:stCondLst>
                        <p:cond delay="indefinite"/>
                      </p:stCondLst>
                      <p:childTnLst>
                        <p:par>
                          <p:cTn id="40" fill="hold">
                            <p:stCondLst>
                              <p:cond delay="0"/>
                            </p:stCondLst>
                            <p:childTnLst>
                              <p:par>
                                <p:cTn id="41" presetID="55" presetClass="entr" presetSubtype="0" fill="hold" nodeType="clickEffect">
                                  <p:stCondLst>
                                    <p:cond delay="0"/>
                                  </p:stCondLst>
                                  <p:childTnLst>
                                    <p:set>
                                      <p:cBhvr>
                                        <p:cTn id="42" dur="1" fill="hold">
                                          <p:stCondLst>
                                            <p:cond delay="0"/>
                                          </p:stCondLst>
                                        </p:cTn>
                                        <p:tgtEl>
                                          <p:spTgt spid="10"/>
                                        </p:tgtEl>
                                        <p:attrNameLst>
                                          <p:attrName>style.visibility</p:attrName>
                                        </p:attrNameLst>
                                      </p:cBhvr>
                                      <p:to>
                                        <p:strVal val="visible"/>
                                      </p:to>
                                    </p:set>
                                    <p:anim calcmode="lin" valueType="num">
                                      <p:cBhvr>
                                        <p:cTn id="43" dur="500" fill="hold"/>
                                        <p:tgtEl>
                                          <p:spTgt spid="10"/>
                                        </p:tgtEl>
                                        <p:attrNameLst>
                                          <p:attrName>ppt_w</p:attrName>
                                        </p:attrNameLst>
                                      </p:cBhvr>
                                      <p:tavLst>
                                        <p:tav tm="0">
                                          <p:val>
                                            <p:strVal val="#ppt_w*0.70"/>
                                          </p:val>
                                        </p:tav>
                                        <p:tav tm="100000">
                                          <p:val>
                                            <p:strVal val="#ppt_w"/>
                                          </p:val>
                                        </p:tav>
                                      </p:tavLst>
                                    </p:anim>
                                    <p:anim calcmode="lin" valueType="num">
                                      <p:cBhvr>
                                        <p:cTn id="44" dur="500" fill="hold"/>
                                        <p:tgtEl>
                                          <p:spTgt spid="10"/>
                                        </p:tgtEl>
                                        <p:attrNameLst>
                                          <p:attrName>ppt_h</p:attrName>
                                        </p:attrNameLst>
                                      </p:cBhvr>
                                      <p:tavLst>
                                        <p:tav tm="0">
                                          <p:val>
                                            <p:strVal val="#ppt_h"/>
                                          </p:val>
                                        </p:tav>
                                        <p:tav tm="100000">
                                          <p:val>
                                            <p:strVal val="#ppt_h"/>
                                          </p:val>
                                        </p:tav>
                                      </p:tavLst>
                                    </p:anim>
                                    <p:animEffect transition="in" filter="fade">
                                      <p:cBhvr>
                                        <p:cTn id="45" dur="500"/>
                                        <p:tgtEl>
                                          <p:spTgt spid="10"/>
                                        </p:tgtEl>
                                      </p:cBhvr>
                                    </p:animEffect>
                                  </p:childTnLst>
                                </p:cTn>
                              </p:par>
                            </p:childTnLst>
                          </p:cTn>
                        </p:par>
                        <p:par>
                          <p:cTn id="46" fill="hold">
                            <p:stCondLst>
                              <p:cond delay="500"/>
                            </p:stCondLst>
                            <p:childTnLst>
                              <p:par>
                                <p:cTn id="47" presetID="22" presetClass="entr" presetSubtype="8" fill="hold" nodeType="afterEffect">
                                  <p:stCondLst>
                                    <p:cond delay="0"/>
                                  </p:stCondLst>
                                  <p:childTnLst>
                                    <p:set>
                                      <p:cBhvr>
                                        <p:cTn id="48" dur="1" fill="hold">
                                          <p:stCondLst>
                                            <p:cond delay="0"/>
                                          </p:stCondLst>
                                        </p:cTn>
                                        <p:tgtEl>
                                          <p:spTgt spid="24"/>
                                        </p:tgtEl>
                                        <p:attrNameLst>
                                          <p:attrName>style.visibility</p:attrName>
                                        </p:attrNameLst>
                                      </p:cBhvr>
                                      <p:to>
                                        <p:strVal val="visible"/>
                                      </p:to>
                                    </p:set>
                                    <p:animEffect transition="in" filter="wipe(left)">
                                      <p:cBhvr>
                                        <p:cTn id="49" dur="500"/>
                                        <p:tgtEl>
                                          <p:spTgt spid="24"/>
                                        </p:tgtEl>
                                      </p:cBhvr>
                                    </p:animEffect>
                                  </p:childTnLst>
                                </p:cTn>
                              </p:par>
                            </p:childTnLst>
                          </p:cTn>
                        </p:par>
                        <p:par>
                          <p:cTn id="50" fill="hold">
                            <p:stCondLst>
                              <p:cond delay="1000"/>
                            </p:stCondLst>
                            <p:childTnLst>
                              <p:par>
                                <p:cTn id="51" presetID="9" presetClass="entr" presetSubtype="0" fill="hold" nodeType="afterEffect">
                                  <p:stCondLst>
                                    <p:cond delay="0"/>
                                  </p:stCondLst>
                                  <p:childTnLst>
                                    <p:set>
                                      <p:cBhvr>
                                        <p:cTn id="52" dur="1" fill="hold">
                                          <p:stCondLst>
                                            <p:cond delay="0"/>
                                          </p:stCondLst>
                                        </p:cTn>
                                        <p:tgtEl>
                                          <p:spTgt spid="11"/>
                                        </p:tgtEl>
                                        <p:attrNameLst>
                                          <p:attrName>style.visibility</p:attrName>
                                        </p:attrNameLst>
                                      </p:cBhvr>
                                      <p:to>
                                        <p:strVal val="visible"/>
                                      </p:to>
                                    </p:set>
                                    <p:animEffect transition="in" filter="dissolve">
                                      <p:cBhvr>
                                        <p:cTn id="53"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 name="Picture 2" descr="Harford County Seal"/>
          <p:cNvPicPr>
            <a:picLocks noChangeAspect="1" noChangeArrowheads="1"/>
          </p:cNvPicPr>
          <p:nvPr/>
        </p:nvPicPr>
        <p:blipFill>
          <a:blip r:embed="rId3" cstate="print"/>
          <a:srcRect/>
          <a:stretch>
            <a:fillRect/>
          </a:stretch>
        </p:blipFill>
        <p:spPr bwMode="auto">
          <a:xfrm>
            <a:off x="6934200" y="4648200"/>
            <a:ext cx="1952625" cy="1952625"/>
          </a:xfrm>
          <a:prstGeom prst="rect">
            <a:avLst/>
          </a:prstGeom>
          <a:noFill/>
        </p:spPr>
      </p:pic>
      <p:grpSp>
        <p:nvGrpSpPr>
          <p:cNvPr id="2" name="Group 4"/>
          <p:cNvGrpSpPr/>
          <p:nvPr/>
        </p:nvGrpSpPr>
        <p:grpSpPr>
          <a:xfrm>
            <a:off x="824709" y="1261719"/>
            <a:ext cx="1253563" cy="1253469"/>
            <a:chOff x="874195" y="1690534"/>
            <a:chExt cx="1253563" cy="1253469"/>
          </a:xfrm>
          <a:solidFill>
            <a:schemeClr val="tx2"/>
          </a:solidFill>
        </p:grpSpPr>
        <p:sp>
          <p:nvSpPr>
            <p:cNvPr id="3" name="Rounded Rectangle 2"/>
            <p:cNvSpPr/>
            <p:nvPr/>
          </p:nvSpPr>
          <p:spPr bwMode="auto">
            <a:xfrm>
              <a:off x="874195" y="1690534"/>
              <a:ext cx="1253563" cy="1253469"/>
            </a:xfrm>
            <a:prstGeom prst="roundRect">
              <a:avLst/>
            </a:prstGeom>
            <a:grpFill/>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rgbClr val="5F6062"/>
                </a:solidFill>
                <a:effectLst/>
                <a:latin typeface="Arial" charset="0"/>
                <a:ea typeface="ＭＳ Ｐゴシック" charset="-128"/>
                <a:cs typeface="ＭＳ Ｐゴシック" charset="-128"/>
              </a:endParaRPr>
            </a:p>
          </p:txBody>
        </p:sp>
        <p:sp>
          <p:nvSpPr>
            <p:cNvPr id="4" name="TextBox 3"/>
            <p:cNvSpPr txBox="1"/>
            <p:nvPr/>
          </p:nvSpPr>
          <p:spPr>
            <a:xfrm>
              <a:off x="944987" y="1781243"/>
              <a:ext cx="1121610" cy="1015663"/>
            </a:xfrm>
            <a:prstGeom prst="rect">
              <a:avLst/>
            </a:prstGeom>
            <a:grpFill/>
          </p:spPr>
          <p:txBody>
            <a:bodyPr wrap="square" rtlCol="0">
              <a:spAutoFit/>
            </a:bodyPr>
            <a:lstStyle/>
            <a:p>
              <a:pPr algn="ctr"/>
              <a:r>
                <a:rPr lang="en-US" sz="6000" b="1" dirty="0" smtClean="0">
                  <a:ln w="19050">
                    <a:solidFill>
                      <a:schemeClr val="tx2">
                        <a:tint val="1000"/>
                      </a:schemeClr>
                    </a:solidFill>
                    <a:prstDash val="solid"/>
                  </a:ln>
                  <a:solidFill>
                    <a:schemeClr val="tx2">
                      <a:lumMod val="20000"/>
                      <a:lumOff val="80000"/>
                    </a:schemeClr>
                  </a:solidFill>
                  <a:effectLst>
                    <a:outerShdw blurRad="50000" dist="50800" dir="7500000" algn="tl">
                      <a:srgbClr val="000000">
                        <a:shade val="5000"/>
                        <a:alpha val="35000"/>
                      </a:srgbClr>
                    </a:outerShdw>
                  </a:effectLst>
                </a:rPr>
                <a:t>73</a:t>
              </a:r>
              <a:endParaRPr lang="en-US" sz="6000" b="1" dirty="0">
                <a:ln w="19050">
                  <a:solidFill>
                    <a:schemeClr val="tx2">
                      <a:tint val="1000"/>
                    </a:schemeClr>
                  </a:solidFill>
                  <a:prstDash val="solid"/>
                </a:ln>
                <a:solidFill>
                  <a:schemeClr val="tx2">
                    <a:lumMod val="20000"/>
                    <a:lumOff val="80000"/>
                  </a:schemeClr>
                </a:solidFill>
                <a:effectLst>
                  <a:outerShdw blurRad="50000" dist="50800" dir="7500000" algn="tl">
                    <a:srgbClr val="000000">
                      <a:shade val="5000"/>
                      <a:alpha val="35000"/>
                    </a:srgbClr>
                  </a:outerShdw>
                </a:effectLst>
              </a:endParaRPr>
            </a:p>
          </p:txBody>
        </p:sp>
      </p:grpSp>
      <p:cxnSp>
        <p:nvCxnSpPr>
          <p:cNvPr id="7" name="Straight Connector 6"/>
          <p:cNvCxnSpPr/>
          <p:nvPr/>
        </p:nvCxnSpPr>
        <p:spPr bwMode="auto">
          <a:xfrm>
            <a:off x="2177238" y="1880206"/>
            <a:ext cx="2111264" cy="0"/>
          </a:xfrm>
          <a:prstGeom prst="line">
            <a:avLst/>
          </a:prstGeom>
          <a:solidFill>
            <a:schemeClr val="accent1"/>
          </a:solidFill>
          <a:ln w="57150" cap="flat" cmpd="sng" algn="ctr">
            <a:solidFill>
              <a:schemeClr val="tx2"/>
            </a:solidFill>
            <a:prstDash val="sysDash"/>
            <a:round/>
            <a:headEnd type="none" w="med" len="med"/>
            <a:tailEnd type="triangle" w="med" len="med"/>
          </a:ln>
          <a:effectLst/>
        </p:spPr>
      </p:cxnSp>
      <p:grpSp>
        <p:nvGrpSpPr>
          <p:cNvPr id="5" name="Group 12"/>
          <p:cNvGrpSpPr/>
          <p:nvPr/>
        </p:nvGrpSpPr>
        <p:grpSpPr>
          <a:xfrm>
            <a:off x="4391418" y="1257435"/>
            <a:ext cx="3281502" cy="1253469"/>
            <a:chOff x="4045044" y="1207953"/>
            <a:chExt cx="3281502" cy="1253469"/>
          </a:xfrm>
          <a:effectLst>
            <a:outerShdw blurRad="50800" dist="38100" dir="2700000" algn="tl" rotWithShape="0">
              <a:prstClr val="black">
                <a:alpha val="40000"/>
              </a:prstClr>
            </a:outerShdw>
          </a:effectLst>
        </p:grpSpPr>
        <p:sp>
          <p:nvSpPr>
            <p:cNvPr id="9" name="Rounded Rectangle 8"/>
            <p:cNvSpPr/>
            <p:nvPr/>
          </p:nvSpPr>
          <p:spPr bwMode="auto">
            <a:xfrm>
              <a:off x="4045044" y="1207953"/>
              <a:ext cx="3179437" cy="1253469"/>
            </a:xfrm>
            <a:prstGeom prst="roundRect">
              <a:avLst/>
            </a:prstGeom>
            <a:ln w="38100" cmpd="sng">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eaLnBrk="0" hangingPunct="0"/>
              <a:endParaRPr lang="en-US" sz="2000" dirty="0">
                <a:ln w="57150" cmpd="sng">
                  <a:solidFill>
                    <a:schemeClr val="tx1"/>
                  </a:solidFill>
                </a:ln>
                <a:solidFill>
                  <a:srgbClr val="5F6062"/>
                </a:solidFill>
                <a:latin typeface="Arial" charset="0"/>
                <a:ea typeface="ＭＳ Ｐゴシック" charset="-128"/>
                <a:cs typeface="ＭＳ Ｐゴシック" charset="-128"/>
              </a:endParaRPr>
            </a:p>
          </p:txBody>
        </p:sp>
        <p:sp>
          <p:nvSpPr>
            <p:cNvPr id="12" name="TextBox 11"/>
            <p:cNvSpPr txBox="1"/>
            <p:nvPr/>
          </p:nvSpPr>
          <p:spPr>
            <a:xfrm>
              <a:off x="4081374" y="1295936"/>
              <a:ext cx="3245172" cy="1015663"/>
            </a:xfrm>
            <a:prstGeom prst="rect">
              <a:avLst/>
            </a:prstGeom>
            <a:noFill/>
          </p:spPr>
          <p:txBody>
            <a:bodyPr wrap="square" rtlCol="0">
              <a:spAutoFit/>
            </a:bodyPr>
            <a:lstStyle/>
            <a:p>
              <a:pPr eaLnBrk="1" hangingPunct="1"/>
              <a:r>
                <a:rPr lang="en-US" sz="2000" dirty="0" smtClean="0">
                  <a:latin typeface="Felt Tip Woman" charset="0"/>
                </a:rPr>
                <a:t>% of adult cell owners using the text messaging function</a:t>
              </a:r>
              <a:endParaRPr lang="en-US" sz="2000" dirty="0">
                <a:latin typeface="Felt Tip Woman" charset="0"/>
              </a:endParaRPr>
            </a:p>
          </p:txBody>
        </p:sp>
      </p:grpSp>
      <p:grpSp>
        <p:nvGrpSpPr>
          <p:cNvPr id="6" name="Group 13"/>
          <p:cNvGrpSpPr/>
          <p:nvPr/>
        </p:nvGrpSpPr>
        <p:grpSpPr>
          <a:xfrm>
            <a:off x="828660" y="3013935"/>
            <a:ext cx="1253563" cy="1253469"/>
            <a:chOff x="874195" y="1690534"/>
            <a:chExt cx="1253563" cy="1253469"/>
          </a:xfrm>
          <a:solidFill>
            <a:schemeClr val="tx2"/>
          </a:solidFill>
        </p:grpSpPr>
        <p:sp>
          <p:nvSpPr>
            <p:cNvPr id="15" name="Rounded Rectangle 14"/>
            <p:cNvSpPr/>
            <p:nvPr/>
          </p:nvSpPr>
          <p:spPr bwMode="auto">
            <a:xfrm>
              <a:off x="874195" y="1690534"/>
              <a:ext cx="1253563" cy="1253469"/>
            </a:xfrm>
            <a:prstGeom prst="roundRect">
              <a:avLst/>
            </a:prstGeom>
            <a:grpFill/>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rgbClr val="5F6062"/>
                </a:solidFill>
                <a:effectLst/>
                <a:latin typeface="Arial" charset="0"/>
                <a:ea typeface="ＭＳ Ｐゴシック" charset="-128"/>
                <a:cs typeface="ＭＳ Ｐゴシック" charset="-128"/>
              </a:endParaRPr>
            </a:p>
          </p:txBody>
        </p:sp>
        <p:sp>
          <p:nvSpPr>
            <p:cNvPr id="16" name="TextBox 15"/>
            <p:cNvSpPr txBox="1"/>
            <p:nvPr/>
          </p:nvSpPr>
          <p:spPr>
            <a:xfrm>
              <a:off x="944987" y="1781243"/>
              <a:ext cx="1121610" cy="1015663"/>
            </a:xfrm>
            <a:prstGeom prst="rect">
              <a:avLst/>
            </a:prstGeom>
            <a:grpFill/>
          </p:spPr>
          <p:txBody>
            <a:bodyPr wrap="square" rtlCol="0">
              <a:spAutoFit/>
            </a:bodyPr>
            <a:lstStyle/>
            <a:p>
              <a:pPr algn="ctr"/>
              <a:r>
                <a:rPr lang="en-US" sz="6000" b="1" dirty="0" smtClean="0">
                  <a:ln w="19050">
                    <a:solidFill>
                      <a:schemeClr val="tx2">
                        <a:tint val="1000"/>
                      </a:schemeClr>
                    </a:solidFill>
                    <a:prstDash val="solid"/>
                  </a:ln>
                  <a:solidFill>
                    <a:schemeClr val="tx2">
                      <a:lumMod val="20000"/>
                      <a:lumOff val="80000"/>
                    </a:schemeClr>
                  </a:solidFill>
                  <a:effectLst>
                    <a:outerShdw blurRad="50000" dist="50800" dir="7500000" algn="tl">
                      <a:srgbClr val="000000">
                        <a:shade val="5000"/>
                        <a:alpha val="35000"/>
                      </a:srgbClr>
                    </a:outerShdw>
                  </a:effectLst>
                </a:rPr>
                <a:t>41</a:t>
              </a:r>
              <a:endParaRPr lang="en-US" sz="6000" b="1" dirty="0">
                <a:ln w="19050">
                  <a:solidFill>
                    <a:schemeClr val="tx2">
                      <a:tint val="1000"/>
                    </a:schemeClr>
                  </a:solidFill>
                  <a:prstDash val="solid"/>
                </a:ln>
                <a:solidFill>
                  <a:schemeClr val="tx2">
                    <a:lumMod val="20000"/>
                    <a:lumOff val="80000"/>
                  </a:schemeClr>
                </a:solidFill>
                <a:effectLst>
                  <a:outerShdw blurRad="50000" dist="50800" dir="7500000" algn="tl">
                    <a:srgbClr val="000000">
                      <a:shade val="5000"/>
                      <a:alpha val="35000"/>
                    </a:srgbClr>
                  </a:outerShdw>
                </a:effectLst>
              </a:endParaRPr>
            </a:p>
          </p:txBody>
        </p:sp>
      </p:grpSp>
      <p:cxnSp>
        <p:nvCxnSpPr>
          <p:cNvPr id="17" name="Straight Connector 16"/>
          <p:cNvCxnSpPr/>
          <p:nvPr/>
        </p:nvCxnSpPr>
        <p:spPr bwMode="auto">
          <a:xfrm>
            <a:off x="2181189" y="3632422"/>
            <a:ext cx="2111264" cy="0"/>
          </a:xfrm>
          <a:prstGeom prst="line">
            <a:avLst/>
          </a:prstGeom>
          <a:solidFill>
            <a:schemeClr val="accent1"/>
          </a:solidFill>
          <a:ln w="57150" cap="flat" cmpd="sng" algn="ctr">
            <a:solidFill>
              <a:schemeClr val="tx2"/>
            </a:solidFill>
            <a:prstDash val="sysDash"/>
            <a:round/>
            <a:headEnd type="none" w="med" len="med"/>
            <a:tailEnd type="triangle" w="med" len="med"/>
          </a:ln>
          <a:effectLst/>
        </p:spPr>
      </p:cxnSp>
      <p:grpSp>
        <p:nvGrpSpPr>
          <p:cNvPr id="8" name="Group 17"/>
          <p:cNvGrpSpPr/>
          <p:nvPr/>
        </p:nvGrpSpPr>
        <p:grpSpPr>
          <a:xfrm>
            <a:off x="4395369" y="3009651"/>
            <a:ext cx="3179437" cy="1253469"/>
            <a:chOff x="4045044" y="1207953"/>
            <a:chExt cx="3179437" cy="1253469"/>
          </a:xfrm>
          <a:effectLst>
            <a:outerShdw blurRad="50800" dist="38100" dir="2700000" algn="tl" rotWithShape="0">
              <a:prstClr val="black">
                <a:alpha val="40000"/>
              </a:prstClr>
            </a:outerShdw>
          </a:effectLst>
        </p:grpSpPr>
        <p:sp>
          <p:nvSpPr>
            <p:cNvPr id="19" name="Rounded Rectangle 18"/>
            <p:cNvSpPr/>
            <p:nvPr/>
          </p:nvSpPr>
          <p:spPr bwMode="auto">
            <a:xfrm>
              <a:off x="4045044" y="1207953"/>
              <a:ext cx="3179437" cy="1253469"/>
            </a:xfrm>
            <a:prstGeom prst="roundRect">
              <a:avLst/>
            </a:prstGeom>
            <a:ln w="38100" cmpd="sng">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eaLnBrk="0" hangingPunct="0"/>
              <a:endParaRPr lang="en-US" sz="2000" dirty="0">
                <a:ln w="57150" cmpd="sng">
                  <a:solidFill>
                    <a:schemeClr val="tx1"/>
                  </a:solidFill>
                </a:ln>
                <a:solidFill>
                  <a:srgbClr val="5F6062"/>
                </a:solidFill>
                <a:latin typeface="Arial" charset="0"/>
                <a:ea typeface="ＭＳ Ｐゴシック" charset="-128"/>
                <a:cs typeface="ＭＳ Ｐゴシック" charset="-128"/>
              </a:endParaRPr>
            </a:p>
          </p:txBody>
        </p:sp>
        <p:sp>
          <p:nvSpPr>
            <p:cNvPr id="20" name="TextBox 19"/>
            <p:cNvSpPr txBox="1"/>
            <p:nvPr/>
          </p:nvSpPr>
          <p:spPr>
            <a:xfrm>
              <a:off x="4081374" y="1327685"/>
              <a:ext cx="2981508" cy="1015663"/>
            </a:xfrm>
            <a:prstGeom prst="rect">
              <a:avLst/>
            </a:prstGeom>
            <a:noFill/>
          </p:spPr>
          <p:txBody>
            <a:bodyPr wrap="square" rtlCol="0">
              <a:spAutoFit/>
            </a:bodyPr>
            <a:lstStyle/>
            <a:p>
              <a:pPr eaLnBrk="1" hangingPunct="1"/>
              <a:r>
                <a:rPr lang="en-US" sz="2000" dirty="0" smtClean="0">
                  <a:latin typeface="Felt Tip Woman" charset="0"/>
                </a:rPr>
                <a:t>Average # of text received per day by text messaging users</a:t>
              </a:r>
              <a:endParaRPr lang="en-US" sz="2000" dirty="0">
                <a:latin typeface="Felt Tip Woman" charset="0"/>
              </a:endParaRPr>
            </a:p>
          </p:txBody>
        </p:sp>
      </p:grpSp>
      <p:grpSp>
        <p:nvGrpSpPr>
          <p:cNvPr id="10" name="Group 20"/>
          <p:cNvGrpSpPr/>
          <p:nvPr/>
        </p:nvGrpSpPr>
        <p:grpSpPr>
          <a:xfrm>
            <a:off x="812166" y="4770442"/>
            <a:ext cx="1253563" cy="1253469"/>
            <a:chOff x="874195" y="1690534"/>
            <a:chExt cx="1253563" cy="1253469"/>
          </a:xfrm>
          <a:solidFill>
            <a:schemeClr val="tx2"/>
          </a:solidFill>
        </p:grpSpPr>
        <p:sp>
          <p:nvSpPr>
            <p:cNvPr id="22" name="Rounded Rectangle 21"/>
            <p:cNvSpPr/>
            <p:nvPr/>
          </p:nvSpPr>
          <p:spPr bwMode="auto">
            <a:xfrm>
              <a:off x="874195" y="1690534"/>
              <a:ext cx="1253563" cy="1253469"/>
            </a:xfrm>
            <a:prstGeom prst="roundRect">
              <a:avLst/>
            </a:prstGeom>
            <a:grpFill/>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rgbClr val="5F6062"/>
                </a:solidFill>
                <a:effectLst/>
                <a:latin typeface="Arial" charset="0"/>
                <a:ea typeface="ＭＳ Ｐゴシック" charset="-128"/>
                <a:cs typeface="ＭＳ Ｐゴシック" charset="-128"/>
              </a:endParaRPr>
            </a:p>
          </p:txBody>
        </p:sp>
        <p:sp>
          <p:nvSpPr>
            <p:cNvPr id="23" name="TextBox 22"/>
            <p:cNvSpPr txBox="1"/>
            <p:nvPr/>
          </p:nvSpPr>
          <p:spPr>
            <a:xfrm>
              <a:off x="944987" y="1781243"/>
              <a:ext cx="1121610" cy="1015663"/>
            </a:xfrm>
            <a:prstGeom prst="rect">
              <a:avLst/>
            </a:prstGeom>
            <a:grpFill/>
          </p:spPr>
          <p:txBody>
            <a:bodyPr wrap="square" rtlCol="0">
              <a:spAutoFit/>
            </a:bodyPr>
            <a:lstStyle/>
            <a:p>
              <a:pPr algn="ctr"/>
              <a:r>
                <a:rPr lang="en-US" sz="6000" b="1" dirty="0" smtClean="0">
                  <a:ln w="19050">
                    <a:solidFill>
                      <a:schemeClr val="tx2">
                        <a:tint val="1000"/>
                      </a:schemeClr>
                    </a:solidFill>
                    <a:prstDash val="solid"/>
                  </a:ln>
                  <a:solidFill>
                    <a:schemeClr val="tx2">
                      <a:lumMod val="20000"/>
                      <a:lumOff val="80000"/>
                    </a:schemeClr>
                  </a:solidFill>
                  <a:effectLst>
                    <a:outerShdw blurRad="50000" dist="50800" dir="7500000" algn="tl">
                      <a:srgbClr val="000000">
                        <a:shade val="5000"/>
                        <a:alpha val="35000"/>
                      </a:srgbClr>
                    </a:outerShdw>
                  </a:effectLst>
                </a:rPr>
                <a:t>53</a:t>
              </a:r>
              <a:endParaRPr lang="en-US" sz="6000" b="1" dirty="0">
                <a:ln w="19050">
                  <a:solidFill>
                    <a:schemeClr val="tx2">
                      <a:tint val="1000"/>
                    </a:schemeClr>
                  </a:solidFill>
                  <a:prstDash val="solid"/>
                </a:ln>
                <a:solidFill>
                  <a:schemeClr val="tx2">
                    <a:lumMod val="20000"/>
                    <a:lumOff val="80000"/>
                  </a:schemeClr>
                </a:solidFill>
                <a:effectLst>
                  <a:outerShdw blurRad="50000" dist="50800" dir="7500000" algn="tl">
                    <a:srgbClr val="000000">
                      <a:shade val="5000"/>
                      <a:alpha val="35000"/>
                    </a:srgbClr>
                  </a:outerShdw>
                </a:effectLst>
              </a:endParaRPr>
            </a:p>
          </p:txBody>
        </p:sp>
      </p:grpSp>
      <p:cxnSp>
        <p:nvCxnSpPr>
          <p:cNvPr id="24" name="Straight Connector 23"/>
          <p:cNvCxnSpPr/>
          <p:nvPr/>
        </p:nvCxnSpPr>
        <p:spPr bwMode="auto">
          <a:xfrm>
            <a:off x="2164695" y="5388929"/>
            <a:ext cx="2111264" cy="0"/>
          </a:xfrm>
          <a:prstGeom prst="line">
            <a:avLst/>
          </a:prstGeom>
          <a:solidFill>
            <a:schemeClr val="accent1"/>
          </a:solidFill>
          <a:ln w="57150" cap="flat" cmpd="sng" algn="ctr">
            <a:solidFill>
              <a:schemeClr val="tx2"/>
            </a:solidFill>
            <a:prstDash val="sysDash"/>
            <a:round/>
            <a:headEnd type="none" w="med" len="med"/>
            <a:tailEnd type="triangle" w="med" len="med"/>
          </a:ln>
          <a:effectLst/>
        </p:spPr>
      </p:cxnSp>
      <p:grpSp>
        <p:nvGrpSpPr>
          <p:cNvPr id="11" name="Group 24"/>
          <p:cNvGrpSpPr/>
          <p:nvPr/>
        </p:nvGrpSpPr>
        <p:grpSpPr>
          <a:xfrm>
            <a:off x="4378875" y="4753938"/>
            <a:ext cx="3179437" cy="1265689"/>
            <a:chOff x="4045044" y="1195733"/>
            <a:chExt cx="3179437" cy="1265689"/>
          </a:xfrm>
          <a:effectLst>
            <a:outerShdw blurRad="50800" dist="38100" dir="2700000" algn="tl" rotWithShape="0">
              <a:prstClr val="black">
                <a:alpha val="40000"/>
              </a:prstClr>
            </a:outerShdw>
          </a:effectLst>
        </p:grpSpPr>
        <p:sp>
          <p:nvSpPr>
            <p:cNvPr id="26" name="Rounded Rectangle 25"/>
            <p:cNvSpPr/>
            <p:nvPr/>
          </p:nvSpPr>
          <p:spPr bwMode="auto">
            <a:xfrm>
              <a:off x="4045044" y="1207953"/>
              <a:ext cx="3179437" cy="1253469"/>
            </a:xfrm>
            <a:prstGeom prst="roundRect">
              <a:avLst/>
            </a:prstGeom>
            <a:ln w="38100" cmpd="sng">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eaLnBrk="0" hangingPunct="0"/>
              <a:endParaRPr lang="en-US" sz="2000" dirty="0">
                <a:ln w="57150" cmpd="sng">
                  <a:solidFill>
                    <a:schemeClr val="tx1"/>
                  </a:solidFill>
                </a:ln>
                <a:solidFill>
                  <a:srgbClr val="5F6062"/>
                </a:solidFill>
                <a:latin typeface="Arial" charset="0"/>
                <a:ea typeface="ＭＳ Ｐゴシック" charset="-128"/>
                <a:cs typeface="ＭＳ Ｐゴシック" charset="-128"/>
              </a:endParaRPr>
            </a:p>
          </p:txBody>
        </p:sp>
        <p:sp>
          <p:nvSpPr>
            <p:cNvPr id="27" name="TextBox 26"/>
            <p:cNvSpPr txBox="1"/>
            <p:nvPr/>
          </p:nvSpPr>
          <p:spPr>
            <a:xfrm>
              <a:off x="4166900" y="1195733"/>
              <a:ext cx="2960717" cy="969496"/>
            </a:xfrm>
            <a:prstGeom prst="rect">
              <a:avLst/>
            </a:prstGeom>
            <a:noFill/>
          </p:spPr>
          <p:txBody>
            <a:bodyPr wrap="square" rtlCol="0">
              <a:spAutoFit/>
            </a:bodyPr>
            <a:lstStyle/>
            <a:p>
              <a:pPr eaLnBrk="1" hangingPunct="1"/>
              <a:r>
                <a:rPr lang="en-US" sz="1900" dirty="0">
                  <a:latin typeface="Felt Tip Woman" charset="0"/>
                </a:rPr>
                <a:t>% of </a:t>
              </a:r>
              <a:r>
                <a:rPr lang="en-US" sz="1900" dirty="0" smtClean="0">
                  <a:latin typeface="Felt Tip Woman" charset="0"/>
                </a:rPr>
                <a:t>adult cell owners who prefer receiving calls to their cell phones</a:t>
              </a:r>
              <a:endParaRPr lang="en-US" sz="1900" dirty="0">
                <a:latin typeface="Felt Tip Woman" charset="0"/>
              </a:endParaRPr>
            </a:p>
          </p:txBody>
        </p:sp>
      </p:grpSp>
      <p:pic>
        <p:nvPicPr>
          <p:cNvPr id="25" name="Picture 24" descr="Harford County Logo.jpg"/>
          <p:cNvPicPr>
            <a:picLocks noChangeAspect="1"/>
          </p:cNvPicPr>
          <p:nvPr/>
        </p:nvPicPr>
        <p:blipFill>
          <a:blip r:embed="rId4" cstate="print"/>
          <a:stretch>
            <a:fillRect/>
          </a:stretch>
        </p:blipFill>
        <p:spPr>
          <a:xfrm>
            <a:off x="0" y="0"/>
            <a:ext cx="9144000" cy="952500"/>
          </a:xfrm>
          <a:prstGeom prst="rect">
            <a:avLst/>
          </a:prstGeom>
        </p:spPr>
      </p:pic>
      <p:sp>
        <p:nvSpPr>
          <p:cNvPr id="30" name="TextBox 29"/>
          <p:cNvSpPr txBox="1"/>
          <p:nvPr/>
        </p:nvSpPr>
        <p:spPr>
          <a:xfrm>
            <a:off x="914400" y="1447800"/>
            <a:ext cx="7086600" cy="4154984"/>
          </a:xfrm>
          <a:prstGeom prst="rect">
            <a:avLst/>
          </a:prstGeom>
          <a:noFill/>
        </p:spPr>
        <p:txBody>
          <a:bodyPr wrap="square" rtlCol="0">
            <a:spAutoFit/>
          </a:bodyPr>
          <a:lstStyle/>
          <a:p>
            <a:pPr algn="ctr"/>
            <a:r>
              <a:rPr lang="en-US" sz="8800" dirty="0" smtClean="0">
                <a:solidFill>
                  <a:schemeClr val="tx2"/>
                </a:solidFill>
              </a:rPr>
              <a:t>Mass Notification is Changing</a:t>
            </a:r>
            <a:endParaRPr lang="en-US" sz="8800" dirty="0">
              <a:solidFill>
                <a:schemeClr val="tx2"/>
              </a:solidFill>
            </a:endParaRPr>
          </a:p>
        </p:txBody>
      </p:sp>
    </p:spTree>
    <p:extLst>
      <p:ext uri="{BB962C8B-B14F-4D97-AF65-F5344CB8AC3E}">
        <p14:creationId xmlns="" xmlns:p14="http://schemas.microsoft.com/office/powerpoint/2010/main" val="24054249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xit" presetSubtype="0" fill="hold" grpId="0" nodeType="clickEffect">
                                  <p:stCondLst>
                                    <p:cond delay="0"/>
                                  </p:stCondLst>
                                  <p:childTnLst>
                                    <p:anim calcmode="lin" valueType="num">
                                      <p:cBhvr>
                                        <p:cTn id="6" dur="500"/>
                                        <p:tgtEl>
                                          <p:spTgt spid="30"/>
                                        </p:tgtEl>
                                        <p:attrNameLst>
                                          <p:attrName>ppt_w</p:attrName>
                                        </p:attrNameLst>
                                      </p:cBhvr>
                                      <p:tavLst>
                                        <p:tav tm="0">
                                          <p:val>
                                            <p:strVal val="ppt_w"/>
                                          </p:val>
                                        </p:tav>
                                        <p:tav tm="100000">
                                          <p:val>
                                            <p:fltVal val="0"/>
                                          </p:val>
                                        </p:tav>
                                      </p:tavLst>
                                    </p:anim>
                                    <p:anim calcmode="lin" valueType="num">
                                      <p:cBhvr>
                                        <p:cTn id="7" dur="500"/>
                                        <p:tgtEl>
                                          <p:spTgt spid="30"/>
                                        </p:tgtEl>
                                        <p:attrNameLst>
                                          <p:attrName>ppt_h</p:attrName>
                                        </p:attrNameLst>
                                      </p:cBhvr>
                                      <p:tavLst>
                                        <p:tav tm="0">
                                          <p:val>
                                            <p:strVal val="ppt_h"/>
                                          </p:val>
                                        </p:tav>
                                        <p:tav tm="100000">
                                          <p:val>
                                            <p:fltVal val="0"/>
                                          </p:val>
                                        </p:tav>
                                      </p:tavLst>
                                    </p:anim>
                                    <p:animEffect transition="out" filter="fade">
                                      <p:cBhvr>
                                        <p:cTn id="8" dur="500"/>
                                        <p:tgtEl>
                                          <p:spTgt spid="30"/>
                                        </p:tgtEl>
                                      </p:cBhvr>
                                    </p:animEffect>
                                    <p:set>
                                      <p:cBhvr>
                                        <p:cTn id="9" dur="1" fill="hold">
                                          <p:stCondLst>
                                            <p:cond delay="499"/>
                                          </p:stCondLst>
                                        </p:cTn>
                                        <p:tgtEl>
                                          <p:spTgt spid="30"/>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 calcmode="lin" valueType="num">
                                      <p:cBhvr>
                                        <p:cTn id="14" dur="500" fill="hold"/>
                                        <p:tgtEl>
                                          <p:spTgt spid="2"/>
                                        </p:tgtEl>
                                        <p:attrNameLst>
                                          <p:attrName>ppt_w</p:attrName>
                                        </p:attrNameLst>
                                      </p:cBhvr>
                                      <p:tavLst>
                                        <p:tav tm="0">
                                          <p:val>
                                            <p:strVal val="#ppt_w*0.70"/>
                                          </p:val>
                                        </p:tav>
                                        <p:tav tm="100000">
                                          <p:val>
                                            <p:strVal val="#ppt_w"/>
                                          </p:val>
                                        </p:tav>
                                      </p:tavLst>
                                    </p:anim>
                                    <p:anim calcmode="lin" valueType="num">
                                      <p:cBhvr>
                                        <p:cTn id="15" dur="500" fill="hold"/>
                                        <p:tgtEl>
                                          <p:spTgt spid="2"/>
                                        </p:tgtEl>
                                        <p:attrNameLst>
                                          <p:attrName>ppt_h</p:attrName>
                                        </p:attrNameLst>
                                      </p:cBhvr>
                                      <p:tavLst>
                                        <p:tav tm="0">
                                          <p:val>
                                            <p:strVal val="#ppt_h"/>
                                          </p:val>
                                        </p:tav>
                                        <p:tav tm="100000">
                                          <p:val>
                                            <p:strVal val="#ppt_h"/>
                                          </p:val>
                                        </p:tav>
                                      </p:tavLst>
                                    </p:anim>
                                    <p:animEffect transition="in" filter="fade">
                                      <p:cBhvr>
                                        <p:cTn id="16" dur="500"/>
                                        <p:tgtEl>
                                          <p:spTgt spid="2"/>
                                        </p:tgtEl>
                                      </p:cBhvr>
                                    </p:animEffect>
                                  </p:childTnLst>
                                </p:cTn>
                              </p:par>
                            </p:childTnLst>
                          </p:cTn>
                        </p:par>
                        <p:par>
                          <p:cTn id="17" fill="hold">
                            <p:stCondLst>
                              <p:cond delay="500"/>
                            </p:stCondLst>
                            <p:childTnLst>
                              <p:par>
                                <p:cTn id="18" presetID="22" presetClass="entr" presetSubtype="8" fill="hold" nodeType="after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wipe(left)">
                                      <p:cBhvr>
                                        <p:cTn id="20" dur="500"/>
                                        <p:tgtEl>
                                          <p:spTgt spid="7"/>
                                        </p:tgtEl>
                                      </p:cBhvr>
                                    </p:animEffect>
                                  </p:childTnLst>
                                </p:cTn>
                              </p:par>
                            </p:childTnLst>
                          </p:cTn>
                        </p:par>
                        <p:par>
                          <p:cTn id="21" fill="hold">
                            <p:stCondLst>
                              <p:cond delay="1000"/>
                            </p:stCondLst>
                            <p:childTnLst>
                              <p:par>
                                <p:cTn id="22" presetID="1" presetClass="entr" presetSubtype="0" fill="hold" nodeType="afterEffect">
                                  <p:stCondLst>
                                    <p:cond delay="0"/>
                                  </p:stCondLst>
                                  <p:childTnLst>
                                    <p:set>
                                      <p:cBhvr>
                                        <p:cTn id="23" dur="1" fill="hold">
                                          <p:stCondLst>
                                            <p:cond delay="0"/>
                                          </p:stCondLst>
                                        </p:cTn>
                                        <p:tgtEl>
                                          <p:spTgt spid="5"/>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nodeType="clickEffect">
                                  <p:stCondLst>
                                    <p:cond delay="0"/>
                                  </p:stCondLst>
                                  <p:childTnLst>
                                    <p:set>
                                      <p:cBhvr>
                                        <p:cTn id="27" dur="1" fill="hold">
                                          <p:stCondLst>
                                            <p:cond delay="0"/>
                                          </p:stCondLst>
                                        </p:cTn>
                                        <p:tgtEl>
                                          <p:spTgt spid="6"/>
                                        </p:tgtEl>
                                        <p:attrNameLst>
                                          <p:attrName>style.visibility</p:attrName>
                                        </p:attrNameLst>
                                      </p:cBhvr>
                                      <p:to>
                                        <p:strVal val="visible"/>
                                      </p:to>
                                    </p:set>
                                    <p:anim calcmode="lin" valueType="num">
                                      <p:cBhvr>
                                        <p:cTn id="28" dur="500" fill="hold"/>
                                        <p:tgtEl>
                                          <p:spTgt spid="6"/>
                                        </p:tgtEl>
                                        <p:attrNameLst>
                                          <p:attrName>ppt_w</p:attrName>
                                        </p:attrNameLst>
                                      </p:cBhvr>
                                      <p:tavLst>
                                        <p:tav tm="0">
                                          <p:val>
                                            <p:strVal val="#ppt_w*0.70"/>
                                          </p:val>
                                        </p:tav>
                                        <p:tav tm="100000">
                                          <p:val>
                                            <p:strVal val="#ppt_w"/>
                                          </p:val>
                                        </p:tav>
                                      </p:tavLst>
                                    </p:anim>
                                    <p:anim calcmode="lin" valueType="num">
                                      <p:cBhvr>
                                        <p:cTn id="29" dur="500" fill="hold"/>
                                        <p:tgtEl>
                                          <p:spTgt spid="6"/>
                                        </p:tgtEl>
                                        <p:attrNameLst>
                                          <p:attrName>ppt_h</p:attrName>
                                        </p:attrNameLst>
                                      </p:cBhvr>
                                      <p:tavLst>
                                        <p:tav tm="0">
                                          <p:val>
                                            <p:strVal val="#ppt_h"/>
                                          </p:val>
                                        </p:tav>
                                        <p:tav tm="100000">
                                          <p:val>
                                            <p:strVal val="#ppt_h"/>
                                          </p:val>
                                        </p:tav>
                                      </p:tavLst>
                                    </p:anim>
                                    <p:animEffect transition="in" filter="fade">
                                      <p:cBhvr>
                                        <p:cTn id="30" dur="500"/>
                                        <p:tgtEl>
                                          <p:spTgt spid="6"/>
                                        </p:tgtEl>
                                      </p:cBhvr>
                                    </p:animEffect>
                                  </p:childTnLst>
                                </p:cTn>
                              </p:par>
                            </p:childTnLst>
                          </p:cTn>
                        </p:par>
                        <p:par>
                          <p:cTn id="31" fill="hold">
                            <p:stCondLst>
                              <p:cond delay="500"/>
                            </p:stCondLst>
                            <p:childTnLst>
                              <p:par>
                                <p:cTn id="32" presetID="22" presetClass="entr" presetSubtype="8" fill="hold" nodeType="afterEffect">
                                  <p:stCondLst>
                                    <p:cond delay="0"/>
                                  </p:stCondLst>
                                  <p:childTnLst>
                                    <p:set>
                                      <p:cBhvr>
                                        <p:cTn id="33" dur="1" fill="hold">
                                          <p:stCondLst>
                                            <p:cond delay="0"/>
                                          </p:stCondLst>
                                        </p:cTn>
                                        <p:tgtEl>
                                          <p:spTgt spid="17"/>
                                        </p:tgtEl>
                                        <p:attrNameLst>
                                          <p:attrName>style.visibility</p:attrName>
                                        </p:attrNameLst>
                                      </p:cBhvr>
                                      <p:to>
                                        <p:strVal val="visible"/>
                                      </p:to>
                                    </p:set>
                                    <p:animEffect transition="in" filter="wipe(left)">
                                      <p:cBhvr>
                                        <p:cTn id="34" dur="500"/>
                                        <p:tgtEl>
                                          <p:spTgt spid="17"/>
                                        </p:tgtEl>
                                      </p:cBhvr>
                                    </p:animEffect>
                                  </p:childTnLst>
                                </p:cTn>
                              </p:par>
                            </p:childTnLst>
                          </p:cTn>
                        </p:par>
                        <p:par>
                          <p:cTn id="35" fill="hold">
                            <p:stCondLst>
                              <p:cond delay="1000"/>
                            </p:stCondLst>
                            <p:childTnLst>
                              <p:par>
                                <p:cTn id="36" presetID="9" presetClass="entr" presetSubtype="0" fill="hold" nodeType="afterEffect">
                                  <p:stCondLst>
                                    <p:cond delay="0"/>
                                  </p:stCondLst>
                                  <p:childTnLst>
                                    <p:set>
                                      <p:cBhvr>
                                        <p:cTn id="37" dur="1" fill="hold">
                                          <p:stCondLst>
                                            <p:cond delay="0"/>
                                          </p:stCondLst>
                                        </p:cTn>
                                        <p:tgtEl>
                                          <p:spTgt spid="8"/>
                                        </p:tgtEl>
                                        <p:attrNameLst>
                                          <p:attrName>style.visibility</p:attrName>
                                        </p:attrNameLst>
                                      </p:cBhvr>
                                      <p:to>
                                        <p:strVal val="visible"/>
                                      </p:to>
                                    </p:set>
                                    <p:animEffect transition="in" filter="dissolve">
                                      <p:cBhvr>
                                        <p:cTn id="38" dur="500"/>
                                        <p:tgtEl>
                                          <p:spTgt spid="8"/>
                                        </p:tgtEl>
                                      </p:cBhvr>
                                    </p:animEffect>
                                  </p:childTnLst>
                                </p:cTn>
                              </p:par>
                            </p:childTnLst>
                          </p:cTn>
                        </p:par>
                      </p:childTnLst>
                    </p:cTn>
                  </p:par>
                  <p:par>
                    <p:cTn id="39" fill="hold">
                      <p:stCondLst>
                        <p:cond delay="indefinite"/>
                      </p:stCondLst>
                      <p:childTnLst>
                        <p:par>
                          <p:cTn id="40" fill="hold">
                            <p:stCondLst>
                              <p:cond delay="0"/>
                            </p:stCondLst>
                            <p:childTnLst>
                              <p:par>
                                <p:cTn id="41" presetID="55" presetClass="entr" presetSubtype="0" fill="hold" nodeType="clickEffect">
                                  <p:stCondLst>
                                    <p:cond delay="0"/>
                                  </p:stCondLst>
                                  <p:childTnLst>
                                    <p:set>
                                      <p:cBhvr>
                                        <p:cTn id="42" dur="1" fill="hold">
                                          <p:stCondLst>
                                            <p:cond delay="0"/>
                                          </p:stCondLst>
                                        </p:cTn>
                                        <p:tgtEl>
                                          <p:spTgt spid="10"/>
                                        </p:tgtEl>
                                        <p:attrNameLst>
                                          <p:attrName>style.visibility</p:attrName>
                                        </p:attrNameLst>
                                      </p:cBhvr>
                                      <p:to>
                                        <p:strVal val="visible"/>
                                      </p:to>
                                    </p:set>
                                    <p:anim calcmode="lin" valueType="num">
                                      <p:cBhvr>
                                        <p:cTn id="43" dur="500" fill="hold"/>
                                        <p:tgtEl>
                                          <p:spTgt spid="10"/>
                                        </p:tgtEl>
                                        <p:attrNameLst>
                                          <p:attrName>ppt_w</p:attrName>
                                        </p:attrNameLst>
                                      </p:cBhvr>
                                      <p:tavLst>
                                        <p:tav tm="0">
                                          <p:val>
                                            <p:strVal val="#ppt_w*0.70"/>
                                          </p:val>
                                        </p:tav>
                                        <p:tav tm="100000">
                                          <p:val>
                                            <p:strVal val="#ppt_w"/>
                                          </p:val>
                                        </p:tav>
                                      </p:tavLst>
                                    </p:anim>
                                    <p:anim calcmode="lin" valueType="num">
                                      <p:cBhvr>
                                        <p:cTn id="44" dur="500" fill="hold"/>
                                        <p:tgtEl>
                                          <p:spTgt spid="10"/>
                                        </p:tgtEl>
                                        <p:attrNameLst>
                                          <p:attrName>ppt_h</p:attrName>
                                        </p:attrNameLst>
                                      </p:cBhvr>
                                      <p:tavLst>
                                        <p:tav tm="0">
                                          <p:val>
                                            <p:strVal val="#ppt_h"/>
                                          </p:val>
                                        </p:tav>
                                        <p:tav tm="100000">
                                          <p:val>
                                            <p:strVal val="#ppt_h"/>
                                          </p:val>
                                        </p:tav>
                                      </p:tavLst>
                                    </p:anim>
                                    <p:animEffect transition="in" filter="fade">
                                      <p:cBhvr>
                                        <p:cTn id="45" dur="500"/>
                                        <p:tgtEl>
                                          <p:spTgt spid="10"/>
                                        </p:tgtEl>
                                      </p:cBhvr>
                                    </p:animEffect>
                                  </p:childTnLst>
                                </p:cTn>
                              </p:par>
                            </p:childTnLst>
                          </p:cTn>
                        </p:par>
                        <p:par>
                          <p:cTn id="46" fill="hold">
                            <p:stCondLst>
                              <p:cond delay="500"/>
                            </p:stCondLst>
                            <p:childTnLst>
                              <p:par>
                                <p:cTn id="47" presetID="22" presetClass="entr" presetSubtype="8" fill="hold" nodeType="afterEffect">
                                  <p:stCondLst>
                                    <p:cond delay="0"/>
                                  </p:stCondLst>
                                  <p:childTnLst>
                                    <p:set>
                                      <p:cBhvr>
                                        <p:cTn id="48" dur="1" fill="hold">
                                          <p:stCondLst>
                                            <p:cond delay="0"/>
                                          </p:stCondLst>
                                        </p:cTn>
                                        <p:tgtEl>
                                          <p:spTgt spid="24"/>
                                        </p:tgtEl>
                                        <p:attrNameLst>
                                          <p:attrName>style.visibility</p:attrName>
                                        </p:attrNameLst>
                                      </p:cBhvr>
                                      <p:to>
                                        <p:strVal val="visible"/>
                                      </p:to>
                                    </p:set>
                                    <p:animEffect transition="in" filter="wipe(left)">
                                      <p:cBhvr>
                                        <p:cTn id="49" dur="500"/>
                                        <p:tgtEl>
                                          <p:spTgt spid="24"/>
                                        </p:tgtEl>
                                      </p:cBhvr>
                                    </p:animEffect>
                                  </p:childTnLst>
                                </p:cTn>
                              </p:par>
                            </p:childTnLst>
                          </p:cTn>
                        </p:par>
                        <p:par>
                          <p:cTn id="50" fill="hold">
                            <p:stCondLst>
                              <p:cond delay="1000"/>
                            </p:stCondLst>
                            <p:childTnLst>
                              <p:par>
                                <p:cTn id="51" presetID="9" presetClass="entr" presetSubtype="0" fill="hold" nodeType="afterEffect">
                                  <p:stCondLst>
                                    <p:cond delay="0"/>
                                  </p:stCondLst>
                                  <p:childTnLst>
                                    <p:set>
                                      <p:cBhvr>
                                        <p:cTn id="52" dur="1" fill="hold">
                                          <p:stCondLst>
                                            <p:cond delay="0"/>
                                          </p:stCondLst>
                                        </p:cTn>
                                        <p:tgtEl>
                                          <p:spTgt spid="11"/>
                                        </p:tgtEl>
                                        <p:attrNameLst>
                                          <p:attrName>style.visibility</p:attrName>
                                        </p:attrNameLst>
                                      </p:cBhvr>
                                      <p:to>
                                        <p:strVal val="visible"/>
                                      </p:to>
                                    </p:set>
                                    <p:animEffect transition="in" filter="dissolve">
                                      <p:cBhvr>
                                        <p:cTn id="53"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Harford County Logo.jpg"/>
          <p:cNvPicPr>
            <a:picLocks noChangeAspect="1"/>
          </p:cNvPicPr>
          <p:nvPr/>
        </p:nvPicPr>
        <p:blipFill>
          <a:blip r:embed="rId3" cstate="print"/>
          <a:stretch>
            <a:fillRect/>
          </a:stretch>
        </p:blipFill>
        <p:spPr>
          <a:xfrm>
            <a:off x="0" y="0"/>
            <a:ext cx="9144000" cy="952500"/>
          </a:xfrm>
          <a:prstGeom prst="rect">
            <a:avLst/>
          </a:prstGeom>
        </p:spPr>
      </p:pic>
      <p:pic>
        <p:nvPicPr>
          <p:cNvPr id="13314" name="Picture 2" descr="Harford County Seal"/>
          <p:cNvPicPr>
            <a:picLocks noChangeAspect="1" noChangeArrowheads="1"/>
          </p:cNvPicPr>
          <p:nvPr/>
        </p:nvPicPr>
        <p:blipFill>
          <a:blip r:embed="rId4" cstate="print"/>
          <a:srcRect/>
          <a:stretch>
            <a:fillRect/>
          </a:stretch>
        </p:blipFill>
        <p:spPr bwMode="auto">
          <a:xfrm>
            <a:off x="6934200" y="4572000"/>
            <a:ext cx="1952625" cy="1952625"/>
          </a:xfrm>
          <a:prstGeom prst="rect">
            <a:avLst/>
          </a:prstGeom>
          <a:noFill/>
        </p:spPr>
      </p:pic>
      <p:sp>
        <p:nvSpPr>
          <p:cNvPr id="6" name="TextBox 5"/>
          <p:cNvSpPr txBox="1"/>
          <p:nvPr/>
        </p:nvSpPr>
        <p:spPr>
          <a:xfrm>
            <a:off x="685800" y="2209800"/>
            <a:ext cx="7086600" cy="2800767"/>
          </a:xfrm>
          <a:prstGeom prst="rect">
            <a:avLst/>
          </a:prstGeom>
          <a:noFill/>
        </p:spPr>
        <p:txBody>
          <a:bodyPr wrap="square" rtlCol="0">
            <a:spAutoFit/>
          </a:bodyPr>
          <a:lstStyle/>
          <a:p>
            <a:pPr algn="ctr"/>
            <a:r>
              <a:rPr lang="en-US" sz="8800" dirty="0" smtClean="0">
                <a:solidFill>
                  <a:schemeClr val="tx2"/>
                </a:solidFill>
              </a:rPr>
              <a:t>Multi-Modal Messaging</a:t>
            </a:r>
            <a:endParaRPr lang="en-US" sz="8800" dirty="0">
              <a:solidFill>
                <a:schemeClr val="tx2"/>
              </a:solidFill>
            </a:endParaRPr>
          </a:p>
        </p:txBody>
      </p:sp>
      <p:sp>
        <p:nvSpPr>
          <p:cNvPr id="7" name="TextBox 6"/>
          <p:cNvSpPr txBox="1"/>
          <p:nvPr/>
        </p:nvSpPr>
        <p:spPr>
          <a:xfrm>
            <a:off x="1752600" y="1295400"/>
            <a:ext cx="4267200" cy="5109091"/>
          </a:xfrm>
          <a:prstGeom prst="rect">
            <a:avLst/>
          </a:prstGeom>
          <a:noFill/>
        </p:spPr>
        <p:txBody>
          <a:bodyPr wrap="square" rtlCol="0">
            <a:spAutoFit/>
          </a:bodyPr>
          <a:lstStyle/>
          <a:p>
            <a:pPr>
              <a:buFont typeface="Arial" pitchFamily="34" charset="0"/>
              <a:buChar char="•"/>
            </a:pPr>
            <a:r>
              <a:rPr lang="en-US" sz="2800" dirty="0" smtClean="0">
                <a:solidFill>
                  <a:schemeClr val="tx2"/>
                </a:solidFill>
              </a:rPr>
              <a:t>Phone</a:t>
            </a:r>
          </a:p>
          <a:p>
            <a:pPr lvl="1">
              <a:buFont typeface="Arial" pitchFamily="34" charset="0"/>
              <a:buChar char="•"/>
            </a:pPr>
            <a:r>
              <a:rPr lang="en-US" sz="2800" dirty="0" smtClean="0">
                <a:solidFill>
                  <a:schemeClr val="tx2"/>
                </a:solidFill>
              </a:rPr>
              <a:t>Landlines</a:t>
            </a:r>
          </a:p>
          <a:p>
            <a:pPr lvl="1">
              <a:buFont typeface="Arial" pitchFamily="34" charset="0"/>
              <a:buChar char="•"/>
            </a:pPr>
            <a:r>
              <a:rPr lang="en-US" sz="2800" dirty="0" smtClean="0">
                <a:solidFill>
                  <a:schemeClr val="tx2"/>
                </a:solidFill>
              </a:rPr>
              <a:t>Mobile</a:t>
            </a:r>
          </a:p>
          <a:p>
            <a:pPr>
              <a:buFont typeface="Arial" pitchFamily="34" charset="0"/>
              <a:buChar char="•"/>
            </a:pPr>
            <a:r>
              <a:rPr lang="en-US" sz="2800" dirty="0" smtClean="0">
                <a:solidFill>
                  <a:schemeClr val="tx2"/>
                </a:solidFill>
              </a:rPr>
              <a:t>E-Mail</a:t>
            </a:r>
          </a:p>
          <a:p>
            <a:pPr>
              <a:buFont typeface="Arial" pitchFamily="34" charset="0"/>
              <a:buChar char="•"/>
            </a:pPr>
            <a:r>
              <a:rPr lang="en-US" sz="2800" dirty="0" smtClean="0">
                <a:solidFill>
                  <a:schemeClr val="tx2"/>
                </a:solidFill>
              </a:rPr>
              <a:t>SMS – Text Messaging</a:t>
            </a:r>
          </a:p>
          <a:p>
            <a:pPr>
              <a:buFont typeface="Arial" pitchFamily="34" charset="0"/>
              <a:buChar char="•"/>
            </a:pPr>
            <a:r>
              <a:rPr lang="en-US" sz="2800" dirty="0" smtClean="0">
                <a:solidFill>
                  <a:schemeClr val="tx2"/>
                </a:solidFill>
              </a:rPr>
              <a:t>Facebook</a:t>
            </a:r>
          </a:p>
          <a:p>
            <a:pPr>
              <a:buFont typeface="Arial" pitchFamily="34" charset="0"/>
              <a:buChar char="•"/>
            </a:pPr>
            <a:r>
              <a:rPr lang="en-US" sz="2800" dirty="0" smtClean="0">
                <a:solidFill>
                  <a:schemeClr val="tx2"/>
                </a:solidFill>
              </a:rPr>
              <a:t>Twitter</a:t>
            </a:r>
          </a:p>
          <a:p>
            <a:pPr>
              <a:buFont typeface="Arial" pitchFamily="34" charset="0"/>
              <a:buChar char="•"/>
            </a:pPr>
            <a:r>
              <a:rPr lang="en-US" sz="2800" dirty="0" smtClean="0">
                <a:solidFill>
                  <a:schemeClr val="tx2"/>
                </a:solidFill>
              </a:rPr>
              <a:t>RSS</a:t>
            </a:r>
          </a:p>
          <a:p>
            <a:pPr>
              <a:buFont typeface="Arial" pitchFamily="34" charset="0"/>
              <a:buChar char="•"/>
            </a:pPr>
            <a:r>
              <a:rPr lang="en-US" sz="2800" dirty="0" smtClean="0">
                <a:solidFill>
                  <a:schemeClr val="tx2"/>
                </a:solidFill>
              </a:rPr>
              <a:t>CAP</a:t>
            </a:r>
          </a:p>
          <a:p>
            <a:pPr>
              <a:buFont typeface="Arial" pitchFamily="34" charset="0"/>
              <a:buChar char="•"/>
            </a:pPr>
            <a:r>
              <a:rPr lang="en-US" sz="2800" dirty="0" smtClean="0">
                <a:solidFill>
                  <a:schemeClr val="tx2"/>
                </a:solidFill>
              </a:rPr>
              <a:t>Alpha-pager</a:t>
            </a:r>
          </a:p>
          <a:p>
            <a:pPr>
              <a:buFont typeface="Arial" pitchFamily="34" charset="0"/>
              <a:buChar char="•"/>
            </a:pPr>
            <a:r>
              <a:rPr lang="en-US" sz="2800" dirty="0" smtClean="0">
                <a:solidFill>
                  <a:schemeClr val="tx2"/>
                </a:solidFill>
              </a:rPr>
              <a:t>Web Portal</a:t>
            </a:r>
          </a:p>
          <a:p>
            <a:pPr lvl="1">
              <a:buFont typeface="Arial" pitchFamily="34" charset="0"/>
              <a:buChar char="•"/>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xit" presetSubtype="0" fill="hold" grpId="0" nodeType="afterEffect">
                                  <p:stCondLst>
                                    <p:cond delay="0"/>
                                  </p:stCondLst>
                                  <p:childTnLst>
                                    <p:anim calcmode="lin" valueType="num">
                                      <p:cBhvr>
                                        <p:cTn id="6" dur="500"/>
                                        <p:tgtEl>
                                          <p:spTgt spid="6"/>
                                        </p:tgtEl>
                                        <p:attrNameLst>
                                          <p:attrName>ppt_w</p:attrName>
                                        </p:attrNameLst>
                                      </p:cBhvr>
                                      <p:tavLst>
                                        <p:tav tm="0">
                                          <p:val>
                                            <p:strVal val="ppt_w"/>
                                          </p:val>
                                        </p:tav>
                                        <p:tav tm="100000">
                                          <p:val>
                                            <p:fltVal val="0"/>
                                          </p:val>
                                        </p:tav>
                                      </p:tavLst>
                                    </p:anim>
                                    <p:anim calcmode="lin" valueType="num">
                                      <p:cBhvr>
                                        <p:cTn id="7" dur="500"/>
                                        <p:tgtEl>
                                          <p:spTgt spid="6"/>
                                        </p:tgtEl>
                                        <p:attrNameLst>
                                          <p:attrName>ppt_h</p:attrName>
                                        </p:attrNameLst>
                                      </p:cBhvr>
                                      <p:tavLst>
                                        <p:tav tm="0">
                                          <p:val>
                                            <p:strVal val="ppt_h"/>
                                          </p:val>
                                        </p:tav>
                                        <p:tav tm="100000">
                                          <p:val>
                                            <p:fltVal val="0"/>
                                          </p:val>
                                        </p:tav>
                                      </p:tavLst>
                                    </p:anim>
                                    <p:animEffect transition="out" filter="fade">
                                      <p:cBhvr>
                                        <p:cTn id="8" dur="500"/>
                                        <p:tgtEl>
                                          <p:spTgt spid="6"/>
                                        </p:tgtEl>
                                      </p:cBhvr>
                                    </p:animEffect>
                                    <p:set>
                                      <p:cBhvr>
                                        <p:cTn id="9" dur="1" fill="hold">
                                          <p:stCondLst>
                                            <p:cond delay="499"/>
                                          </p:stCondLst>
                                        </p:cTn>
                                        <p:tgtEl>
                                          <p:spTgt spid="6"/>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3" presetClass="entr" presetSubtype="1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blinds(horizontal)">
                                      <p:cBhvr>
                                        <p:cTn id="1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2" descr="Harford County Seal"/>
          <p:cNvPicPr>
            <a:picLocks noChangeAspect="1" noChangeArrowheads="1"/>
          </p:cNvPicPr>
          <p:nvPr/>
        </p:nvPicPr>
        <p:blipFill>
          <a:blip r:embed="rId2" cstate="print"/>
          <a:srcRect/>
          <a:stretch>
            <a:fillRect/>
          </a:stretch>
        </p:blipFill>
        <p:spPr bwMode="auto">
          <a:xfrm>
            <a:off x="6858000" y="4648200"/>
            <a:ext cx="1952625" cy="1952625"/>
          </a:xfrm>
          <a:prstGeom prst="rect">
            <a:avLst/>
          </a:prstGeom>
          <a:noFill/>
        </p:spPr>
      </p:pic>
      <p:pic>
        <p:nvPicPr>
          <p:cNvPr id="23560" name="Picture 5" descr="SendaMessage.png"/>
          <p:cNvPicPr>
            <a:picLocks noChangeAspect="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533400" y="1295400"/>
            <a:ext cx="6410325" cy="447245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1" name="Picture 10" descr="Harford County Logo.jpg"/>
          <p:cNvPicPr>
            <a:picLocks noChangeAspect="1"/>
          </p:cNvPicPr>
          <p:nvPr/>
        </p:nvPicPr>
        <p:blipFill>
          <a:blip r:embed="rId4" cstate="print"/>
          <a:stretch>
            <a:fillRect/>
          </a:stretch>
        </p:blipFill>
        <p:spPr>
          <a:xfrm>
            <a:off x="0" y="0"/>
            <a:ext cx="9144000" cy="952500"/>
          </a:xfrm>
          <a:prstGeom prst="rect">
            <a:avLst/>
          </a:prstGeom>
        </p:spPr>
      </p:pic>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3560"/>
                                        </p:tgtEl>
                                        <p:attrNameLst>
                                          <p:attrName>style.visibility</p:attrName>
                                        </p:attrNameLst>
                                      </p:cBhvr>
                                      <p:to>
                                        <p:strVal val="visible"/>
                                      </p:to>
                                    </p:set>
                                    <p:anim calcmode="lin" valueType="num">
                                      <p:cBhvr additive="base">
                                        <p:cTn id="7" dur="500" fill="hold"/>
                                        <p:tgtEl>
                                          <p:spTgt spid="23560"/>
                                        </p:tgtEl>
                                        <p:attrNameLst>
                                          <p:attrName>ppt_x</p:attrName>
                                        </p:attrNameLst>
                                      </p:cBhvr>
                                      <p:tavLst>
                                        <p:tav tm="0">
                                          <p:val>
                                            <p:strVal val="#ppt_x"/>
                                          </p:val>
                                        </p:tav>
                                        <p:tav tm="100000">
                                          <p:val>
                                            <p:strVal val="#ppt_x"/>
                                          </p:val>
                                        </p:tav>
                                      </p:tavLst>
                                    </p:anim>
                                    <p:anim calcmode="lin" valueType="num">
                                      <p:cBhvr additive="base">
                                        <p:cTn id="8" dur="500" fill="hold"/>
                                        <p:tgtEl>
                                          <p:spTgt spid="2356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3432175"/>
          </a:xfrm>
        </p:spPr>
        <p:txBody>
          <a:bodyPr>
            <a:normAutofit/>
          </a:bodyPr>
          <a:lstStyle/>
          <a:p>
            <a:r>
              <a:rPr lang="en-US" sz="3200" dirty="0" smtClean="0"/>
              <a:t/>
            </a:r>
            <a:br>
              <a:rPr lang="en-US" sz="3200" dirty="0" smtClean="0"/>
            </a:br>
            <a:r>
              <a:rPr lang="en-US" sz="3200" dirty="0"/>
              <a:t/>
            </a:r>
            <a:br>
              <a:rPr lang="en-US" sz="3200" dirty="0"/>
            </a:br>
            <a:endParaRPr lang="en-US" sz="3200" dirty="0"/>
          </a:p>
        </p:txBody>
      </p:sp>
      <p:pic>
        <p:nvPicPr>
          <p:cNvPr id="4" name="Picture 3" descr="Harford County Logo.jpg"/>
          <p:cNvPicPr>
            <a:picLocks noChangeAspect="1"/>
          </p:cNvPicPr>
          <p:nvPr/>
        </p:nvPicPr>
        <p:blipFill>
          <a:blip r:embed="rId2" cstate="print"/>
          <a:stretch>
            <a:fillRect/>
          </a:stretch>
        </p:blipFill>
        <p:spPr>
          <a:xfrm>
            <a:off x="0" y="0"/>
            <a:ext cx="9144000" cy="952500"/>
          </a:xfrm>
          <a:prstGeom prst="rect">
            <a:avLst/>
          </a:prstGeom>
        </p:spPr>
      </p:pic>
      <p:pic>
        <p:nvPicPr>
          <p:cNvPr id="13314" name="Picture 2" descr="Harford County Seal"/>
          <p:cNvPicPr>
            <a:picLocks noChangeAspect="1" noChangeArrowheads="1"/>
          </p:cNvPicPr>
          <p:nvPr/>
        </p:nvPicPr>
        <p:blipFill>
          <a:blip r:embed="rId3" cstate="print"/>
          <a:srcRect/>
          <a:stretch>
            <a:fillRect/>
          </a:stretch>
        </p:blipFill>
        <p:spPr bwMode="auto">
          <a:xfrm>
            <a:off x="6858000" y="4648200"/>
            <a:ext cx="1952625" cy="1952625"/>
          </a:xfrm>
          <a:prstGeom prst="rect">
            <a:avLst/>
          </a:prstGeom>
          <a:noFill/>
        </p:spPr>
      </p:pic>
      <p:sp>
        <p:nvSpPr>
          <p:cNvPr id="6" name="TextBox 5"/>
          <p:cNvSpPr txBox="1"/>
          <p:nvPr/>
        </p:nvSpPr>
        <p:spPr>
          <a:xfrm>
            <a:off x="762000" y="1905000"/>
            <a:ext cx="6858000" cy="2800767"/>
          </a:xfrm>
          <a:prstGeom prst="rect">
            <a:avLst/>
          </a:prstGeom>
          <a:noFill/>
        </p:spPr>
        <p:txBody>
          <a:bodyPr wrap="square" rtlCol="0">
            <a:spAutoFit/>
          </a:bodyPr>
          <a:lstStyle/>
          <a:p>
            <a:pPr algn="ctr"/>
            <a:r>
              <a:rPr lang="en-US" sz="8800" dirty="0" smtClean="0">
                <a:solidFill>
                  <a:schemeClr val="tx2"/>
                </a:solidFill>
              </a:rPr>
              <a:t>Hurricane Sandy</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1641</TotalTime>
  <Words>449</Words>
  <Application>Microsoft Office PowerPoint</Application>
  <PresentationFormat>On-screen Show (4:3)</PresentationFormat>
  <Paragraphs>127</Paragraphs>
  <Slides>16</Slides>
  <Notes>5</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Rick Ayers Deputy Manager/Emergency Manager  Emergency Alerts  </vt:lpstr>
      <vt:lpstr>Slide 2</vt:lpstr>
      <vt:lpstr>Slide 3</vt:lpstr>
      <vt:lpstr>Why Harford County Chose Unlimited Use for Mass Notification  </vt:lpstr>
      <vt:lpstr>Slide 5</vt:lpstr>
      <vt:lpstr>Slide 6</vt:lpstr>
      <vt:lpstr>Slide 7</vt:lpstr>
      <vt:lpstr>Slide 8</vt:lpstr>
      <vt:lpstr>  </vt:lpstr>
      <vt:lpstr>  </vt:lpstr>
      <vt:lpstr>Slide 11</vt:lpstr>
      <vt:lpstr>  </vt:lpstr>
      <vt:lpstr>Slide 13</vt:lpstr>
      <vt:lpstr>  </vt:lpstr>
      <vt:lpstr>Slide 15</vt:lpstr>
      <vt:lpstr>  </vt:lpstr>
    </vt:vector>
  </TitlesOfParts>
  <Company>Blackboard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Rick Ayers Deputy Manager/Emergency Manager  Emergency Alerts</dc:title>
  <dc:creator>bb user</dc:creator>
  <cp:lastModifiedBy>raayers</cp:lastModifiedBy>
  <cp:revision>31</cp:revision>
  <dcterms:created xsi:type="dcterms:W3CDTF">2012-12-10T16:21:23Z</dcterms:created>
  <dcterms:modified xsi:type="dcterms:W3CDTF">2012-12-12T20:47:49Z</dcterms:modified>
</cp:coreProperties>
</file>