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58" r:id="rId4"/>
    <p:sldId id="260" r:id="rId5"/>
    <p:sldId id="259" r:id="rId6"/>
    <p:sldId id="276" r:id="rId7"/>
    <p:sldId id="261" r:id="rId8"/>
    <p:sldId id="263" r:id="rId9"/>
    <p:sldId id="272" r:id="rId10"/>
    <p:sldId id="266" r:id="rId11"/>
    <p:sldId id="270" r:id="rId12"/>
    <p:sldId id="275" r:id="rId13"/>
    <p:sldId id="273" r:id="rId14"/>
    <p:sldId id="274" r:id="rId15"/>
    <p:sldId id="27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07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3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20" y="6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minic Scurti" userId="42f2584d-1f59-4c97-8685-ea992ea66f7f" providerId="ADAL" clId="{B8305512-6F7B-40DB-B0D7-8BEECD2DB19C}"/>
    <pc:docChg chg="undo custSel addSld delSld modSld sldOrd">
      <pc:chgData name="Dominic Scurti" userId="42f2584d-1f59-4c97-8685-ea992ea66f7f" providerId="ADAL" clId="{B8305512-6F7B-40DB-B0D7-8BEECD2DB19C}" dt="2018-07-27T16:50:28.921" v="2377" actId="2696"/>
      <pc:docMkLst>
        <pc:docMk/>
      </pc:docMkLst>
      <pc:sldChg chg="addSp modSp">
        <pc:chgData name="Dominic Scurti" userId="42f2584d-1f59-4c97-8685-ea992ea66f7f" providerId="ADAL" clId="{B8305512-6F7B-40DB-B0D7-8BEECD2DB19C}" dt="2018-07-27T13:44:17.879" v="2197" actId="20577"/>
        <pc:sldMkLst>
          <pc:docMk/>
          <pc:sldMk cId="978729963" sldId="256"/>
        </pc:sldMkLst>
        <pc:spChg chg="add mod">
          <ac:chgData name="Dominic Scurti" userId="42f2584d-1f59-4c97-8685-ea992ea66f7f" providerId="ADAL" clId="{B8305512-6F7B-40DB-B0D7-8BEECD2DB19C}" dt="2018-07-27T12:31:16.702" v="2177" actId="121"/>
          <ac:spMkLst>
            <pc:docMk/>
            <pc:sldMk cId="978729963" sldId="256"/>
            <ac:spMk id="2" creationId="{F545A6B7-C58A-424B-AA3B-341A52978FA7}"/>
          </ac:spMkLst>
        </pc:spChg>
        <pc:spChg chg="mod">
          <ac:chgData name="Dominic Scurti" userId="42f2584d-1f59-4c97-8685-ea992ea66f7f" providerId="ADAL" clId="{B8305512-6F7B-40DB-B0D7-8BEECD2DB19C}" dt="2018-07-27T13:44:17.879" v="2197" actId="20577"/>
          <ac:spMkLst>
            <pc:docMk/>
            <pc:sldMk cId="978729963" sldId="256"/>
            <ac:spMk id="7" creationId="{00EA9725-67D5-43FE-AB3D-DFFAD5A828C0}"/>
          </ac:spMkLst>
        </pc:spChg>
      </pc:sldChg>
      <pc:sldChg chg="modSp">
        <pc:chgData name="Dominic Scurti" userId="42f2584d-1f59-4c97-8685-ea992ea66f7f" providerId="ADAL" clId="{B8305512-6F7B-40DB-B0D7-8BEECD2DB19C}" dt="2018-07-27T13:24:47.536" v="2188" actId="14100"/>
        <pc:sldMkLst>
          <pc:docMk/>
          <pc:sldMk cId="2806965764" sldId="259"/>
        </pc:sldMkLst>
        <pc:picChg chg="mod">
          <ac:chgData name="Dominic Scurti" userId="42f2584d-1f59-4c97-8685-ea992ea66f7f" providerId="ADAL" clId="{B8305512-6F7B-40DB-B0D7-8BEECD2DB19C}" dt="2018-07-27T13:24:47.536" v="2188" actId="14100"/>
          <ac:picMkLst>
            <pc:docMk/>
            <pc:sldMk cId="2806965764" sldId="259"/>
            <ac:picMk id="52" creationId="{00000000-0000-0000-0000-000000000000}"/>
          </ac:picMkLst>
        </pc:picChg>
      </pc:sldChg>
      <pc:sldChg chg="modSp ord">
        <pc:chgData name="Dominic Scurti" userId="42f2584d-1f59-4c97-8685-ea992ea66f7f" providerId="ADAL" clId="{B8305512-6F7B-40DB-B0D7-8BEECD2DB19C}" dt="2018-07-27T16:44:58.949" v="2208" actId="20577"/>
        <pc:sldMkLst>
          <pc:docMk/>
          <pc:sldMk cId="1758378571" sldId="260"/>
        </pc:sldMkLst>
        <pc:spChg chg="mod">
          <ac:chgData name="Dominic Scurti" userId="42f2584d-1f59-4c97-8685-ea992ea66f7f" providerId="ADAL" clId="{B8305512-6F7B-40DB-B0D7-8BEECD2DB19C}" dt="2018-07-27T16:44:58.949" v="2208" actId="20577"/>
          <ac:spMkLst>
            <pc:docMk/>
            <pc:sldMk cId="1758378571" sldId="260"/>
            <ac:spMk id="4" creationId="{931B71BE-9001-424B-89FE-AF00C9412287}"/>
          </ac:spMkLst>
        </pc:spChg>
      </pc:sldChg>
      <pc:sldChg chg="modSp ord">
        <pc:chgData name="Dominic Scurti" userId="42f2584d-1f59-4c97-8685-ea992ea66f7f" providerId="ADAL" clId="{B8305512-6F7B-40DB-B0D7-8BEECD2DB19C}" dt="2018-07-24T19:09:24.979" v="1185" actId="20577"/>
        <pc:sldMkLst>
          <pc:docMk/>
          <pc:sldMk cId="2071796012" sldId="261"/>
        </pc:sldMkLst>
        <pc:spChg chg="mod">
          <ac:chgData name="Dominic Scurti" userId="42f2584d-1f59-4c97-8685-ea992ea66f7f" providerId="ADAL" clId="{B8305512-6F7B-40DB-B0D7-8BEECD2DB19C}" dt="2018-07-24T19:08:39.520" v="1183" actId="20577"/>
          <ac:spMkLst>
            <pc:docMk/>
            <pc:sldMk cId="2071796012" sldId="261"/>
            <ac:spMk id="26" creationId="{CC6901F3-76C9-4146-807D-72C0C76DBB55}"/>
          </ac:spMkLst>
        </pc:spChg>
      </pc:sldChg>
      <pc:sldChg chg="del ord">
        <pc:chgData name="Dominic Scurti" userId="42f2584d-1f59-4c97-8685-ea992ea66f7f" providerId="ADAL" clId="{B8305512-6F7B-40DB-B0D7-8BEECD2DB19C}" dt="2018-07-27T12:22:23.420" v="1226" actId="2696"/>
        <pc:sldMkLst>
          <pc:docMk/>
          <pc:sldMk cId="541659937" sldId="265"/>
        </pc:sldMkLst>
      </pc:sldChg>
      <pc:sldChg chg="modSp">
        <pc:chgData name="Dominic Scurti" userId="42f2584d-1f59-4c97-8685-ea992ea66f7f" providerId="ADAL" clId="{B8305512-6F7B-40DB-B0D7-8BEECD2DB19C}" dt="2018-07-27T13:43:51.140" v="2195" actId="20577"/>
        <pc:sldMkLst>
          <pc:docMk/>
          <pc:sldMk cId="2339952895" sldId="266"/>
        </pc:sldMkLst>
        <pc:spChg chg="mod">
          <ac:chgData name="Dominic Scurti" userId="42f2584d-1f59-4c97-8685-ea992ea66f7f" providerId="ADAL" clId="{B8305512-6F7B-40DB-B0D7-8BEECD2DB19C}" dt="2018-07-27T13:43:51.140" v="2195" actId="20577"/>
          <ac:spMkLst>
            <pc:docMk/>
            <pc:sldMk cId="2339952895" sldId="266"/>
            <ac:spMk id="3" creationId="{DF0E2DBF-E115-4041-867C-826CC60C553D}"/>
          </ac:spMkLst>
        </pc:spChg>
      </pc:sldChg>
      <pc:sldChg chg="modSp ord">
        <pc:chgData name="Dominic Scurti" userId="42f2584d-1f59-4c97-8685-ea992ea66f7f" providerId="ADAL" clId="{B8305512-6F7B-40DB-B0D7-8BEECD2DB19C}" dt="2018-07-27T16:50:11.074" v="2376" actId="20577"/>
        <pc:sldMkLst>
          <pc:docMk/>
          <pc:sldMk cId="4000593997" sldId="270"/>
        </pc:sldMkLst>
        <pc:spChg chg="mod">
          <ac:chgData name="Dominic Scurti" userId="42f2584d-1f59-4c97-8685-ea992ea66f7f" providerId="ADAL" clId="{B8305512-6F7B-40DB-B0D7-8BEECD2DB19C}" dt="2018-07-27T16:50:11.074" v="2376" actId="20577"/>
          <ac:spMkLst>
            <pc:docMk/>
            <pc:sldMk cId="4000593997" sldId="270"/>
            <ac:spMk id="4" creationId="{519C7AF5-15DF-4C6F-A4C7-4668B6ADA914}"/>
          </ac:spMkLst>
        </pc:spChg>
      </pc:sldChg>
      <pc:sldChg chg="del">
        <pc:chgData name="Dominic Scurti" userId="42f2584d-1f59-4c97-8685-ea992ea66f7f" providerId="ADAL" clId="{B8305512-6F7B-40DB-B0D7-8BEECD2DB19C}" dt="2018-07-27T16:50:28.921" v="2377" actId="2696"/>
        <pc:sldMkLst>
          <pc:docMk/>
          <pc:sldMk cId="3227428847" sldId="271"/>
        </pc:sldMkLst>
      </pc:sldChg>
      <pc:sldChg chg="modSp">
        <pc:chgData name="Dominic Scurti" userId="42f2584d-1f59-4c97-8685-ea992ea66f7f" providerId="ADAL" clId="{B8305512-6F7B-40DB-B0D7-8BEECD2DB19C}" dt="2018-07-23T17:46:19.401" v="945" actId="20577"/>
        <pc:sldMkLst>
          <pc:docMk/>
          <pc:sldMk cId="3234202208" sldId="273"/>
        </pc:sldMkLst>
        <pc:spChg chg="mod">
          <ac:chgData name="Dominic Scurti" userId="42f2584d-1f59-4c97-8685-ea992ea66f7f" providerId="ADAL" clId="{B8305512-6F7B-40DB-B0D7-8BEECD2DB19C}" dt="2018-07-23T17:46:19.401" v="945" actId="20577"/>
          <ac:spMkLst>
            <pc:docMk/>
            <pc:sldMk cId="3234202208" sldId="273"/>
            <ac:spMk id="5" creationId="{4038609C-0AD2-4999-930A-B4802977854B}"/>
          </ac:spMkLst>
        </pc:spChg>
      </pc:sldChg>
      <pc:sldChg chg="modSp">
        <pc:chgData name="Dominic Scurti" userId="42f2584d-1f59-4c97-8685-ea992ea66f7f" providerId="ADAL" clId="{B8305512-6F7B-40DB-B0D7-8BEECD2DB19C}" dt="2018-07-27T16:48:19.690" v="2269" actId="20577"/>
        <pc:sldMkLst>
          <pc:docMk/>
          <pc:sldMk cId="483393691" sldId="274"/>
        </pc:sldMkLst>
        <pc:spChg chg="mod">
          <ac:chgData name="Dominic Scurti" userId="42f2584d-1f59-4c97-8685-ea992ea66f7f" providerId="ADAL" clId="{B8305512-6F7B-40DB-B0D7-8BEECD2DB19C}" dt="2018-07-27T16:48:19.690" v="2269" actId="20577"/>
          <ac:spMkLst>
            <pc:docMk/>
            <pc:sldMk cId="483393691" sldId="274"/>
            <ac:spMk id="3" creationId="{478D25CC-5F7E-4873-8339-F5A8B521EF07}"/>
          </ac:spMkLst>
        </pc:spChg>
      </pc:sldChg>
      <pc:sldChg chg="modSp ord">
        <pc:chgData name="Dominic Scurti" userId="42f2584d-1f59-4c97-8685-ea992ea66f7f" providerId="ADAL" clId="{B8305512-6F7B-40DB-B0D7-8BEECD2DB19C}" dt="2018-07-27T16:47:23.093" v="2218" actId="20577"/>
        <pc:sldMkLst>
          <pc:docMk/>
          <pc:sldMk cId="4115425406" sldId="275"/>
        </pc:sldMkLst>
        <pc:spChg chg="mod">
          <ac:chgData name="Dominic Scurti" userId="42f2584d-1f59-4c97-8685-ea992ea66f7f" providerId="ADAL" clId="{B8305512-6F7B-40DB-B0D7-8BEECD2DB19C}" dt="2018-07-23T17:23:05.268" v="349" actId="20577"/>
          <ac:spMkLst>
            <pc:docMk/>
            <pc:sldMk cId="4115425406" sldId="275"/>
            <ac:spMk id="2" creationId="{C303BF94-24F5-413F-9F28-34D7B27725E3}"/>
          </ac:spMkLst>
        </pc:spChg>
        <pc:spChg chg="mod">
          <ac:chgData name="Dominic Scurti" userId="42f2584d-1f59-4c97-8685-ea992ea66f7f" providerId="ADAL" clId="{B8305512-6F7B-40DB-B0D7-8BEECD2DB19C}" dt="2018-07-27T16:47:23.093" v="2218" actId="20577"/>
          <ac:spMkLst>
            <pc:docMk/>
            <pc:sldMk cId="4115425406" sldId="275"/>
            <ac:spMk id="3" creationId="{3C4F81C9-A14C-4FFE-A21C-ADD8ACFF699B}"/>
          </ac:spMkLst>
        </pc:spChg>
      </pc:sldChg>
      <pc:sldChg chg="modSp add del">
        <pc:chgData name="Dominic Scurti" userId="42f2584d-1f59-4c97-8685-ea992ea66f7f" providerId="ADAL" clId="{B8305512-6F7B-40DB-B0D7-8BEECD2DB19C}" dt="2018-07-24T19:06:58.261" v="1181" actId="2696"/>
        <pc:sldMkLst>
          <pc:docMk/>
          <pc:sldMk cId="607910060" sldId="276"/>
        </pc:sldMkLst>
        <pc:spChg chg="mod">
          <ac:chgData name="Dominic Scurti" userId="42f2584d-1f59-4c97-8685-ea992ea66f7f" providerId="ADAL" clId="{B8305512-6F7B-40DB-B0D7-8BEECD2DB19C}" dt="2018-07-24T19:05:27.344" v="1016" actId="20577"/>
          <ac:spMkLst>
            <pc:docMk/>
            <pc:sldMk cId="607910060" sldId="276"/>
            <ac:spMk id="2" creationId="{43DDCAA2-BC4E-4D5A-B73B-259825CDB07F}"/>
          </ac:spMkLst>
        </pc:spChg>
        <pc:spChg chg="mod">
          <ac:chgData name="Dominic Scurti" userId="42f2584d-1f59-4c97-8685-ea992ea66f7f" providerId="ADAL" clId="{B8305512-6F7B-40DB-B0D7-8BEECD2DB19C}" dt="2018-07-24T19:06:41.382" v="1180" actId="20577"/>
          <ac:spMkLst>
            <pc:docMk/>
            <pc:sldMk cId="607910060" sldId="276"/>
            <ac:spMk id="3" creationId="{BCB9002E-5EC0-463F-9534-C073A60973C6}"/>
          </ac:spMkLst>
        </pc:spChg>
      </pc:sldChg>
      <pc:sldChg chg="addSp delSp modSp">
        <pc:chgData name="Dominic Scurti" userId="42f2584d-1f59-4c97-8685-ea992ea66f7f" providerId="ADAL" clId="{B8305512-6F7B-40DB-B0D7-8BEECD2DB19C}" dt="2018-07-27T12:22:05.370" v="1225" actId="207"/>
        <pc:sldMkLst>
          <pc:docMk/>
          <pc:sldMk cId="4068902361" sldId="276"/>
        </pc:sldMkLst>
        <pc:picChg chg="del">
          <ac:chgData name="Dominic Scurti" userId="42f2584d-1f59-4c97-8685-ea992ea66f7f" providerId="ADAL" clId="{B8305512-6F7B-40DB-B0D7-8BEECD2DB19C}" dt="2018-07-27T12:19:40.930" v="1189" actId="478"/>
          <ac:picMkLst>
            <pc:docMk/>
            <pc:sldMk cId="4068902361" sldId="276"/>
            <ac:picMk id="9" creationId="{5E12DE1D-7184-44E1-B64B-A546F7746803}"/>
          </ac:picMkLst>
        </pc:picChg>
        <pc:picChg chg="del">
          <ac:chgData name="Dominic Scurti" userId="42f2584d-1f59-4c97-8685-ea992ea66f7f" providerId="ADAL" clId="{B8305512-6F7B-40DB-B0D7-8BEECD2DB19C}" dt="2018-07-27T12:19:49.182" v="1193" actId="478"/>
          <ac:picMkLst>
            <pc:docMk/>
            <pc:sldMk cId="4068902361" sldId="276"/>
            <ac:picMk id="10" creationId="{678DE10D-A5B4-477C-A098-F7B5B596FDC8}"/>
          </ac:picMkLst>
        </pc:picChg>
        <pc:picChg chg="mod">
          <ac:chgData name="Dominic Scurti" userId="42f2584d-1f59-4c97-8685-ea992ea66f7f" providerId="ADAL" clId="{B8305512-6F7B-40DB-B0D7-8BEECD2DB19C}" dt="2018-07-27T12:21:39.677" v="1221" actId="14100"/>
          <ac:picMkLst>
            <pc:docMk/>
            <pc:sldMk cId="4068902361" sldId="276"/>
            <ac:picMk id="11" creationId="{1CA19D28-CB8E-4CF2-BEF7-E6BB6BC56DF2}"/>
          </ac:picMkLst>
        </pc:picChg>
        <pc:picChg chg="del">
          <ac:chgData name="Dominic Scurti" userId="42f2584d-1f59-4c97-8685-ea992ea66f7f" providerId="ADAL" clId="{B8305512-6F7B-40DB-B0D7-8BEECD2DB19C}" dt="2018-07-27T12:19:34.378" v="1187" actId="478"/>
          <ac:picMkLst>
            <pc:docMk/>
            <pc:sldMk cId="4068902361" sldId="276"/>
            <ac:picMk id="17" creationId="{BB2DC7ED-8321-47FB-BD11-8B2AA643A09A}"/>
          </ac:picMkLst>
        </pc:picChg>
        <pc:picChg chg="del">
          <ac:chgData name="Dominic Scurti" userId="42f2584d-1f59-4c97-8685-ea992ea66f7f" providerId="ADAL" clId="{B8305512-6F7B-40DB-B0D7-8BEECD2DB19C}" dt="2018-07-27T12:20:01.116" v="1198" actId="478"/>
          <ac:picMkLst>
            <pc:docMk/>
            <pc:sldMk cId="4068902361" sldId="276"/>
            <ac:picMk id="18" creationId="{23F171D4-B154-41A5-AEDE-755FD0B6E320}"/>
          </ac:picMkLst>
        </pc:picChg>
        <pc:picChg chg="mod">
          <ac:chgData name="Dominic Scurti" userId="42f2584d-1f59-4c97-8685-ea992ea66f7f" providerId="ADAL" clId="{B8305512-6F7B-40DB-B0D7-8BEECD2DB19C}" dt="2018-07-27T12:19:37.982" v="1188" actId="14100"/>
          <ac:picMkLst>
            <pc:docMk/>
            <pc:sldMk cId="4068902361" sldId="276"/>
            <ac:picMk id="19" creationId="{35DF2697-ACCC-4852-B003-FA4CA910F260}"/>
          </ac:picMkLst>
        </pc:picChg>
        <pc:picChg chg="mod">
          <ac:chgData name="Dominic Scurti" userId="42f2584d-1f59-4c97-8685-ea992ea66f7f" providerId="ADAL" clId="{B8305512-6F7B-40DB-B0D7-8BEECD2DB19C}" dt="2018-07-27T12:22:05.370" v="1225" actId="207"/>
          <ac:picMkLst>
            <pc:docMk/>
            <pc:sldMk cId="4068902361" sldId="276"/>
            <ac:picMk id="21" creationId="{50E1BA1A-9D5D-4691-BB92-75372827A847}"/>
          </ac:picMkLst>
        </pc:picChg>
        <pc:picChg chg="mod">
          <ac:chgData name="Dominic Scurti" userId="42f2584d-1f59-4c97-8685-ea992ea66f7f" providerId="ADAL" clId="{B8305512-6F7B-40DB-B0D7-8BEECD2DB19C}" dt="2018-07-27T12:19:43.442" v="1190" actId="14100"/>
          <ac:picMkLst>
            <pc:docMk/>
            <pc:sldMk cId="4068902361" sldId="276"/>
            <ac:picMk id="24" creationId="{0AACBDAA-B8EF-4D1F-B309-87BDE064A076}"/>
          </ac:picMkLst>
        </pc:picChg>
        <pc:picChg chg="mod">
          <ac:chgData name="Dominic Scurti" userId="42f2584d-1f59-4c97-8685-ea992ea66f7f" providerId="ADAL" clId="{B8305512-6F7B-40DB-B0D7-8BEECD2DB19C}" dt="2018-07-27T12:21:26.370" v="1220" actId="1076"/>
          <ac:picMkLst>
            <pc:docMk/>
            <pc:sldMk cId="4068902361" sldId="276"/>
            <ac:picMk id="25" creationId="{97334C00-3A13-449E-B3BE-5203F999A720}"/>
          </ac:picMkLst>
        </pc:picChg>
        <pc:picChg chg="del">
          <ac:chgData name="Dominic Scurti" userId="42f2584d-1f59-4c97-8685-ea992ea66f7f" providerId="ADAL" clId="{B8305512-6F7B-40DB-B0D7-8BEECD2DB19C}" dt="2018-07-27T12:19:20.790" v="1186" actId="478"/>
          <ac:picMkLst>
            <pc:docMk/>
            <pc:sldMk cId="4068902361" sldId="276"/>
            <ac:picMk id="28" creationId="{75426339-B80F-4D54-93B5-9BEB4C0AD1A2}"/>
          </ac:picMkLst>
        </pc:picChg>
        <pc:picChg chg="mod">
          <ac:chgData name="Dominic Scurti" userId="42f2584d-1f59-4c97-8685-ea992ea66f7f" providerId="ADAL" clId="{B8305512-6F7B-40DB-B0D7-8BEECD2DB19C}" dt="2018-07-27T12:21:23.734" v="1219" actId="14100"/>
          <ac:picMkLst>
            <pc:docMk/>
            <pc:sldMk cId="4068902361" sldId="276"/>
            <ac:picMk id="30" creationId="{F045C4BE-08A3-415D-BDFE-CA869AAE6F19}"/>
          </ac:picMkLst>
        </pc:picChg>
        <pc:picChg chg="add del mod">
          <ac:chgData name="Dominic Scurti" userId="42f2584d-1f59-4c97-8685-ea992ea66f7f" providerId="ADAL" clId="{B8305512-6F7B-40DB-B0D7-8BEECD2DB19C}" dt="2018-07-27T12:20:58.868" v="1215" actId="478"/>
          <ac:picMkLst>
            <pc:docMk/>
            <pc:sldMk cId="4068902361" sldId="276"/>
            <ac:picMk id="31" creationId="{8DC0D25C-E8A6-4970-B612-C5E9B7115C8A}"/>
          </ac:picMkLst>
        </pc:picChg>
        <pc:picChg chg="add del">
          <ac:chgData name="Dominic Scurti" userId="42f2584d-1f59-4c97-8685-ea992ea66f7f" providerId="ADAL" clId="{B8305512-6F7B-40DB-B0D7-8BEECD2DB19C}" dt="2018-07-27T12:21:05.810" v="1217" actId="478"/>
          <ac:picMkLst>
            <pc:docMk/>
            <pc:sldMk cId="4068902361" sldId="276"/>
            <ac:picMk id="33" creationId="{54AFE06E-5BD0-45C8-A1B2-3CC590C53E80}"/>
          </ac:picMkLst>
        </pc:picChg>
        <pc:picChg chg="add del mod">
          <ac:chgData name="Dominic Scurti" userId="42f2584d-1f59-4c97-8685-ea992ea66f7f" providerId="ADAL" clId="{B8305512-6F7B-40DB-B0D7-8BEECD2DB19C}" dt="2018-07-27T12:21:02.284" v="1216" actId="14100"/>
          <ac:picMkLst>
            <pc:docMk/>
            <pc:sldMk cId="4068902361" sldId="276"/>
            <ac:picMk id="2048" creationId="{7B2A4706-84A3-4C3A-B869-3233073748AB}"/>
          </ac:picMkLst>
        </pc:picChg>
        <pc:picChg chg="del">
          <ac:chgData name="Dominic Scurti" userId="42f2584d-1f59-4c97-8685-ea992ea66f7f" providerId="ADAL" clId="{B8305512-6F7B-40DB-B0D7-8BEECD2DB19C}" dt="2018-07-27T12:19:52.521" v="1195" actId="478"/>
          <ac:picMkLst>
            <pc:docMk/>
            <pc:sldMk cId="4068902361" sldId="276"/>
            <ac:picMk id="2050" creationId="{807C9292-19BA-4C5D-9E38-BEA552D00678}"/>
          </ac:picMkLst>
        </pc:picChg>
        <pc:picChg chg="mod">
          <ac:chgData name="Dominic Scurti" userId="42f2584d-1f59-4c97-8685-ea992ea66f7f" providerId="ADAL" clId="{B8305512-6F7B-40DB-B0D7-8BEECD2DB19C}" dt="2018-07-27T12:21:09.554" v="1218" actId="14100"/>
          <ac:picMkLst>
            <pc:docMk/>
            <pc:sldMk cId="4068902361" sldId="276"/>
            <ac:picMk id="2052" creationId="{1AF2E3BB-3574-4557-8787-B36E0B44FB5A}"/>
          </ac:picMkLst>
        </pc:picChg>
      </pc:sldChg>
      <pc:sldChg chg="modSp add">
        <pc:chgData name="Dominic Scurti" userId="42f2584d-1f59-4c97-8685-ea992ea66f7f" providerId="ADAL" clId="{B8305512-6F7B-40DB-B0D7-8BEECD2DB19C}" dt="2018-07-27T16:43:28.189" v="2206" actId="20577"/>
        <pc:sldMkLst>
          <pc:docMk/>
          <pc:sldMk cId="1697894795" sldId="277"/>
        </pc:sldMkLst>
        <pc:spChg chg="mod">
          <ac:chgData name="Dominic Scurti" userId="42f2584d-1f59-4c97-8685-ea992ea66f7f" providerId="ADAL" clId="{B8305512-6F7B-40DB-B0D7-8BEECD2DB19C}" dt="2018-07-27T12:24:20.104" v="1239" actId="20577"/>
          <ac:spMkLst>
            <pc:docMk/>
            <pc:sldMk cId="1697894795" sldId="277"/>
            <ac:spMk id="2" creationId="{05F9CFC2-6DB7-401E-837A-08D2C4B17B25}"/>
          </ac:spMkLst>
        </pc:spChg>
        <pc:spChg chg="mod">
          <ac:chgData name="Dominic Scurti" userId="42f2584d-1f59-4c97-8685-ea992ea66f7f" providerId="ADAL" clId="{B8305512-6F7B-40DB-B0D7-8BEECD2DB19C}" dt="2018-07-27T16:43:28.189" v="2206" actId="20577"/>
          <ac:spMkLst>
            <pc:docMk/>
            <pc:sldMk cId="1697894795" sldId="277"/>
            <ac:spMk id="3" creationId="{BAA01BF4-DDD9-40D8-8969-5C86B7276FF5}"/>
          </ac:spMkLst>
        </pc:spChg>
      </pc:sldChg>
      <pc:sldChg chg="modSp add del">
        <pc:chgData name="Dominic Scurti" userId="42f2584d-1f59-4c97-8685-ea992ea66f7f" providerId="ADAL" clId="{B8305512-6F7B-40DB-B0D7-8BEECD2DB19C}" dt="2018-07-27T12:30:40.245" v="2109" actId="2696"/>
        <pc:sldMkLst>
          <pc:docMk/>
          <pc:sldMk cId="802872812" sldId="278"/>
        </pc:sldMkLst>
        <pc:spChg chg="mod">
          <ac:chgData name="Dominic Scurti" userId="42f2584d-1f59-4c97-8685-ea992ea66f7f" providerId="ADAL" clId="{B8305512-6F7B-40DB-B0D7-8BEECD2DB19C}" dt="2018-07-27T12:30:35.268" v="2108" actId="20577"/>
          <ac:spMkLst>
            <pc:docMk/>
            <pc:sldMk cId="802872812" sldId="278"/>
            <ac:spMk id="2" creationId="{5AC38E89-A9CD-4805-A7D5-DEA396AEB0F8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917783595311618E-2"/>
          <c:y val="1.9245406824146983E-2"/>
          <c:w val="0.88802480647583104"/>
          <c:h val="0.8851539334610201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POB Foreign</c:v>
                </c:pt>
              </c:strCache>
            </c:strRef>
          </c:tx>
          <c:spPr>
            <a:ln>
              <a:solidFill>
                <a:srgbClr val="DF070C"/>
              </a:solidFill>
            </a:ln>
          </c:spPr>
          <c:marker>
            <c:spPr>
              <a:solidFill>
                <a:srgbClr val="DF070C"/>
              </a:solidFill>
              <a:ln>
                <a:solidFill>
                  <a:srgbClr val="DF070C"/>
                </a:solidFill>
              </a:ln>
            </c:spPr>
          </c:marker>
          <c:dLbls>
            <c:dLbl>
              <c:idx val="2"/>
              <c:layout>
                <c:manualLayout>
                  <c:x val="-3.1627183455516336E-2"/>
                  <c:y val="3.03041427254024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9743-4AAC-BBDF-71F5E837A162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7.2018960991944974E-3"/>
                  <c:y val="3.25563949776547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B10-4F02-A949-9B294F68D516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6.0362815639424326E-2"/>
                  <c:y val="-1.47409023196424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0F1-4384-80DD-8DA72B4F3756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1.1367940537605318E-2"/>
                  <c:y val="-1.74824430729942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0F1-4384-80DD-8DA72B4F3756}"/>
                </c:ext>
                <c:ext xmlns:c15="http://schemas.microsoft.com/office/drawing/2012/chart" uri="{CE6537A1-D6FC-4f65-9D91-7224C49458BB}">
                  <c15:layout>
                    <c:manualLayout>
                      <c:w val="4.4576092859082261E-2"/>
                      <c:h val="5.8761261261261258E-2"/>
                    </c:manualLayout>
                  </c15:layout>
                </c:ext>
              </c:extLst>
            </c:dLbl>
            <c:dLbl>
              <c:idx val="6"/>
              <c:layout>
                <c:manualLayout>
                  <c:x val="-1.4277762693456526E-2"/>
                  <c:y val="-3.0704582535291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00F1-4384-80DD-8DA72B4F3756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9544415784233974E-2"/>
                  <c:y val="-4.2600021281123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0F1-4384-80DD-8DA72B4F3756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3.78527468549191E-2"/>
                  <c:y val="-3.42482443072994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00F1-4384-80DD-8DA72B4F3756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3.1549235224907442E-2"/>
                  <c:y val="2.74044122863020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00F1-4384-80DD-8DA72B4F3756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3.0572902525115395E-2"/>
                  <c:y val="-2.9533234021423018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38.4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00F1-4384-80DD-8DA72B4F3756}"/>
                </c:ex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30.8</c:v>
                </c:pt>
                <c:pt idx="1">
                  <c:v>33</c:v>
                </c:pt>
                <c:pt idx="2">
                  <c:v>22.4</c:v>
                </c:pt>
                <c:pt idx="3">
                  <c:v>32.799999999999997</c:v>
                </c:pt>
                <c:pt idx="4">
                  <c:v>37.799999999999997</c:v>
                </c:pt>
                <c:pt idx="5">
                  <c:v>36.700000000000003</c:v>
                </c:pt>
                <c:pt idx="6">
                  <c:v>30.3</c:v>
                </c:pt>
                <c:pt idx="7">
                  <c:v>29.5</c:v>
                </c:pt>
                <c:pt idx="8">
                  <c:v>32.4</c:v>
                </c:pt>
                <c:pt idx="9">
                  <c:v>31.8</c:v>
                </c:pt>
                <c:pt idx="10">
                  <c:v>38.4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00F1-4384-80DD-8DA72B4F375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MPA General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4"/>
              <c:layout>
                <c:manualLayout>
                  <c:x val="-2.6530228979998242E-2"/>
                  <c:y val="-4.3817478896219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9743-4AAC-BBDF-71F5E837A162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2219884152411985E-2"/>
                  <c:y val="-5.05742356529758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B10-4F02-A949-9B294F68D516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2.8806792469906778E-2"/>
                  <c:y val="-3.63105625310349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00F1-4384-80DD-8DA72B4F3756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388734274594986E-2"/>
                  <c:y val="-3.5303256011917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00F1-4384-80DD-8DA72B4F3756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2.6530228979998294E-2"/>
                  <c:y val="-3.4808469887209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00F1-4384-80DD-8DA72B4F3756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2.6530228979998086E-2"/>
                  <c:y val="-3.25562176349577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00F1-4384-80DD-8DA72B4F3756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2.9403792198388994E-2"/>
                  <c:y val="-3.480846988720996E-2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b="1"/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00F1-4384-80DD-8DA72B4F3756}"/>
                </c:ex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8.6999999999999993</c:v>
                </c:pt>
                <c:pt idx="1">
                  <c:v>9</c:v>
                </c:pt>
                <c:pt idx="2">
                  <c:v>7.3</c:v>
                </c:pt>
                <c:pt idx="3">
                  <c:v>8.1999999999999993</c:v>
                </c:pt>
                <c:pt idx="4">
                  <c:v>8.9</c:v>
                </c:pt>
                <c:pt idx="5">
                  <c:v>9.6</c:v>
                </c:pt>
                <c:pt idx="6">
                  <c:v>9.6</c:v>
                </c:pt>
                <c:pt idx="7">
                  <c:v>9.6999999999999993</c:v>
                </c:pt>
                <c:pt idx="8">
                  <c:v>9.6</c:v>
                </c:pt>
                <c:pt idx="9">
                  <c:v>10.1</c:v>
                </c:pt>
                <c:pt idx="10">
                  <c:v>10.7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D-00F1-4384-80DD-8DA72B4F375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POB Domestic Cargo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dLbls>
            <c:dLbl>
              <c:idx val="2"/>
              <c:layout>
                <c:manualLayout>
                  <c:x val="-3.1627183455516336E-2"/>
                  <c:y val="-3.72634248421650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00F1-4384-80DD-8DA72B4F3756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7819712191148521E-2"/>
                  <c:y val="3.48086472299069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743-4AAC-BBDF-71F5E837A162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2072585754367016E-2"/>
                  <c:y val="3.93131517344115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B10-4F02-A949-9B294F68D516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2.9403792198388994E-2"/>
                  <c:y val="4.381765623891608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00F1-4384-80DD-8DA72B4F3756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6382930581953117E-2"/>
                  <c:y val="4.60699084911683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ACBF-4631-BDEE-708DE30F4D70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1.790953932482588E-2"/>
                  <c:y val="3.70608994821593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00F1-4384-80DD-8DA72B4F3756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1.9346320934021072E-2"/>
                  <c:y val="4.15654039866638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00F1-4384-80DD-8DA72B4F375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Sheet1!$D$2:$D$12</c:f>
              <c:numCache>
                <c:formatCode>0.0</c:formatCode>
                <c:ptCount val="11"/>
                <c:pt idx="0">
                  <c:v>14.502000000000001</c:v>
                </c:pt>
                <c:pt idx="1">
                  <c:v>12.454000000000001</c:v>
                </c:pt>
                <c:pt idx="2">
                  <c:v>9.9</c:v>
                </c:pt>
                <c:pt idx="3">
                  <c:v>9.5</c:v>
                </c:pt>
                <c:pt idx="4">
                  <c:v>8.1</c:v>
                </c:pt>
                <c:pt idx="5">
                  <c:v>5.3</c:v>
                </c:pt>
                <c:pt idx="6">
                  <c:v>6.6</c:v>
                </c:pt>
                <c:pt idx="7">
                  <c:v>6.9</c:v>
                </c:pt>
                <c:pt idx="8">
                  <c:v>7</c:v>
                </c:pt>
                <c:pt idx="9" formatCode="_(* #,##0.0_);_(* \(#,##0.0\);_(* &quot;-&quot;??_);_(@_)">
                  <c:v>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2-00F1-4384-80DD-8DA72B4F37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6645640"/>
        <c:axId val="379271184"/>
      </c:lineChart>
      <c:catAx>
        <c:axId val="376645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79271184"/>
        <c:crosses val="autoZero"/>
        <c:auto val="1"/>
        <c:lblAlgn val="ctr"/>
        <c:lblOffset val="100"/>
        <c:noMultiLvlLbl val="0"/>
      </c:catAx>
      <c:valAx>
        <c:axId val="379271184"/>
        <c:scaling>
          <c:orientation val="minMax"/>
        </c:scaling>
        <c:delete val="0"/>
        <c:axPos val="l"/>
        <c:majorGridlines/>
        <c:numFmt formatCode="#,##0.0" sourceLinked="0"/>
        <c:majorTickMark val="out"/>
        <c:minorTickMark val="none"/>
        <c:tickLblPos val="nextTo"/>
        <c:crossAx val="376645640"/>
        <c:crosses val="autoZero"/>
        <c:crossBetween val="between"/>
      </c:valAx>
      <c:spPr>
        <a:solidFill>
          <a:schemeClr val="bg1"/>
        </a:solidFill>
        <a:ln w="127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451789880431613E-2"/>
          <c:y val="9.3953568444075139E-2"/>
          <c:w val="0.86228346456692917"/>
          <c:h val="0.81751058633722284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'MPA Data'!$A$3</c:f>
              <c:strCache>
                <c:ptCount val="1"/>
                <c:pt idx="0">
                  <c:v> Home Ports 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Pt>
            <c:idx val="10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EE2-450C-AE4D-45AB6C30068E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EE2-450C-AE4D-45AB6C30068E}"/>
              </c:ext>
            </c:extLst>
          </c:dPt>
          <c:cat>
            <c:strRef>
              <c:f>'MPA Data'!$N$2:$Y$2</c:f>
              <c:strCache>
                <c:ptCount val="12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2018est</c:v>
                </c:pt>
                <c:pt idx="11">
                  <c:v>2019est</c:v>
                </c:pt>
              </c:strCache>
            </c:strRef>
          </c:cat>
          <c:val>
            <c:numRef>
              <c:f>'MPA Data'!$N$3:$Y$3</c:f>
              <c:numCache>
                <c:formatCode>_(* #,##0_);_(* \(#,##0\);_(* "-"??_);_(@_)</c:formatCode>
                <c:ptCount val="12"/>
                <c:pt idx="0">
                  <c:v>27</c:v>
                </c:pt>
                <c:pt idx="1">
                  <c:v>81</c:v>
                </c:pt>
                <c:pt idx="2">
                  <c:v>90</c:v>
                </c:pt>
                <c:pt idx="3">
                  <c:v>105</c:v>
                </c:pt>
                <c:pt idx="4">
                  <c:v>100</c:v>
                </c:pt>
                <c:pt idx="5">
                  <c:v>91</c:v>
                </c:pt>
                <c:pt idx="6">
                  <c:v>89</c:v>
                </c:pt>
                <c:pt idx="7">
                  <c:v>85</c:v>
                </c:pt>
                <c:pt idx="8">
                  <c:v>93</c:v>
                </c:pt>
                <c:pt idx="9">
                  <c:v>86</c:v>
                </c:pt>
                <c:pt idx="10">
                  <c:v>96</c:v>
                </c:pt>
                <c:pt idx="11">
                  <c:v>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EE2-450C-AE4D-45AB6C30068E}"/>
            </c:ext>
          </c:extLst>
        </c:ser>
        <c:ser>
          <c:idx val="2"/>
          <c:order val="1"/>
          <c:tx>
            <c:strRef>
              <c:f>'MPA Data'!$A$4</c:f>
              <c:strCache>
                <c:ptCount val="1"/>
                <c:pt idx="0">
                  <c:v> Port Calls </c:v>
                </c:pt>
              </c:strCache>
            </c:strRef>
          </c:tx>
          <c:invertIfNegative val="0"/>
          <c:dPt>
            <c:idx val="10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7EE2-450C-AE4D-45AB6C30068E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7EE2-450C-AE4D-45AB6C30068E}"/>
              </c:ext>
            </c:extLst>
          </c:dPt>
          <c:cat>
            <c:strRef>
              <c:f>'MPA Data'!$N$2:$Y$2</c:f>
              <c:strCache>
                <c:ptCount val="12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2018est</c:v>
                </c:pt>
                <c:pt idx="11">
                  <c:v>2019est</c:v>
                </c:pt>
              </c:strCache>
            </c:strRef>
          </c:cat>
          <c:val>
            <c:numRef>
              <c:f>'MPA Data'!$N$4:$Y$4</c:f>
              <c:numCache>
                <c:formatCode>_(* #,##0_);_(* \(#,##0\);_(* "-"??_);_(@_)</c:formatCode>
                <c:ptCount val="12"/>
                <c:pt idx="0">
                  <c:v>2</c:v>
                </c:pt>
                <c:pt idx="1">
                  <c:v>0</c:v>
                </c:pt>
                <c:pt idx="2">
                  <c:v>4</c:v>
                </c:pt>
                <c:pt idx="3">
                  <c:v>7</c:v>
                </c:pt>
                <c:pt idx="4">
                  <c:v>7</c:v>
                </c:pt>
                <c:pt idx="5">
                  <c:v>5</c:v>
                </c:pt>
                <c:pt idx="6">
                  <c:v>7</c:v>
                </c:pt>
                <c:pt idx="7">
                  <c:v>8</c:v>
                </c:pt>
                <c:pt idx="8">
                  <c:v>10</c:v>
                </c:pt>
                <c:pt idx="9">
                  <c:v>10</c:v>
                </c:pt>
                <c:pt idx="10">
                  <c:v>5</c:v>
                </c:pt>
                <c:pt idx="11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7EE2-450C-AE4D-45AB6C3006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79185856"/>
        <c:axId val="379663624"/>
      </c:barChart>
      <c:lineChart>
        <c:grouping val="standard"/>
        <c:varyColors val="0"/>
        <c:ser>
          <c:idx val="0"/>
          <c:order val="2"/>
          <c:tx>
            <c:strRef>
              <c:f>'MPA Data'!$A$5</c:f>
              <c:strCache>
                <c:ptCount val="1"/>
                <c:pt idx="0">
                  <c:v> Passengers (Embarks &amp; Transit) 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/>
                </a:solidFill>
              </a:ln>
            </c:spPr>
          </c:marker>
          <c:dPt>
            <c:idx val="10"/>
            <c:bubble3D val="0"/>
            <c:spPr>
              <a:ln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7EE2-450C-AE4D-45AB6C30068E}"/>
              </c:ext>
            </c:extLst>
          </c:dPt>
          <c:dPt>
            <c:idx val="11"/>
            <c:bubble3D val="0"/>
            <c:spPr>
              <a:ln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7EE2-450C-AE4D-45AB6C30068E}"/>
              </c:ext>
            </c:extLst>
          </c:dPt>
          <c:cat>
            <c:strRef>
              <c:f>'MPA Data'!$N$2:$Y$2</c:f>
              <c:strCache>
                <c:ptCount val="12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2018est</c:v>
                </c:pt>
                <c:pt idx="11">
                  <c:v>2019est</c:v>
                </c:pt>
              </c:strCache>
            </c:strRef>
          </c:cat>
          <c:val>
            <c:numRef>
              <c:f>'MPA Data'!$N$5:$Y$5</c:f>
              <c:numCache>
                <c:formatCode>_(* #,##0_);_(* \(#,##0\);_(* "-"??_);_(@_)</c:formatCode>
                <c:ptCount val="12"/>
                <c:pt idx="0">
                  <c:v>47511</c:v>
                </c:pt>
                <c:pt idx="1">
                  <c:v>167147</c:v>
                </c:pt>
                <c:pt idx="2">
                  <c:v>211898</c:v>
                </c:pt>
                <c:pt idx="3">
                  <c:v>262788</c:v>
                </c:pt>
                <c:pt idx="4">
                  <c:v>250794</c:v>
                </c:pt>
                <c:pt idx="5">
                  <c:v>221577</c:v>
                </c:pt>
                <c:pt idx="6">
                  <c:v>210083</c:v>
                </c:pt>
                <c:pt idx="7">
                  <c:v>207147</c:v>
                </c:pt>
                <c:pt idx="8">
                  <c:v>224635</c:v>
                </c:pt>
                <c:pt idx="9">
                  <c:v>210622</c:v>
                </c:pt>
                <c:pt idx="10">
                  <c:v>226700</c:v>
                </c:pt>
                <c:pt idx="11">
                  <c:v>228300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E-7EE2-450C-AE4D-45AB6C3006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9664008"/>
        <c:axId val="379664392"/>
      </c:lineChart>
      <c:catAx>
        <c:axId val="3791858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379663624"/>
        <c:crosses val="autoZero"/>
        <c:auto val="1"/>
        <c:lblAlgn val="ctr"/>
        <c:lblOffset val="100"/>
        <c:noMultiLvlLbl val="0"/>
      </c:catAx>
      <c:valAx>
        <c:axId val="379663624"/>
        <c:scaling>
          <c:orientation val="minMax"/>
        </c:scaling>
        <c:delete val="0"/>
        <c:axPos val="l"/>
        <c:majorGridlines/>
        <c:numFmt formatCode="_(* #,##0_);_(* \(#,##0\);_(* &quot;-&quot;??_);_(@_)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379185856"/>
        <c:crosses val="autoZero"/>
        <c:crossBetween val="between"/>
      </c:valAx>
      <c:catAx>
        <c:axId val="3796640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79664392"/>
        <c:crosses val="autoZero"/>
        <c:auto val="1"/>
        <c:lblAlgn val="ctr"/>
        <c:lblOffset val="100"/>
        <c:noMultiLvlLbl val="0"/>
      </c:catAx>
      <c:valAx>
        <c:axId val="379664392"/>
        <c:scaling>
          <c:orientation val="minMax"/>
        </c:scaling>
        <c:delete val="0"/>
        <c:axPos val="r"/>
        <c:numFmt formatCode="_(* #,##0_);_(* \(#,##0\);_(* &quot;-&quot;??_);_(@_)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379664008"/>
        <c:crosses val="max"/>
        <c:crossBetween val="between"/>
      </c:valAx>
    </c:plotArea>
    <c:legend>
      <c:legendPos val="t"/>
      <c:overlay val="0"/>
    </c:legend>
    <c:plotVisOnly val="1"/>
    <c:dispBlanksAs val="gap"/>
    <c:showDLblsOverMax val="0"/>
  </c:chart>
  <c:txPr>
    <a:bodyPr/>
    <a:lstStyle/>
    <a:p>
      <a:pPr>
        <a:defRPr sz="14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0.25254</cdr:y>
    </cdr:from>
    <cdr:to>
      <cdr:x>0.0463</cdr:x>
      <cdr:y>0.57243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1143000"/>
          <a:ext cx="395111" cy="1447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vert270" wrap="square" rtlCol="0"/>
        <a:lstStyle xmlns:a="http://schemas.openxmlformats.org/drawingml/2006/main"/>
        <a:p xmlns:a="http://schemas.openxmlformats.org/drawingml/2006/main">
          <a:r>
            <a:rPr lang="en-US" sz="1600" dirty="0"/>
            <a:t>Tons (Millions)</a:t>
          </a:r>
        </a:p>
      </cdr:txBody>
    </cdr:sp>
  </cdr:relSizeAnchor>
  <cdr:relSizeAnchor xmlns:cdr="http://schemas.openxmlformats.org/drawingml/2006/chartDrawing">
    <cdr:from>
      <cdr:x>0.10435</cdr:x>
      <cdr:y>0.03608</cdr:y>
    </cdr:from>
    <cdr:to>
      <cdr:x>0.49721</cdr:x>
      <cdr:y>0.10342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14400" y="182563"/>
          <a:ext cx="3442632" cy="340698"/>
        </a:xfrm>
        <a:prstGeom xmlns:a="http://schemas.openxmlformats.org/drawingml/2006/main" prst="rect">
          <a:avLst/>
        </a:prstGeom>
        <a:ln xmlns:a="http://schemas.openxmlformats.org/drawingml/2006/main" w="19050">
          <a:solidFill>
            <a:srgbClr val="DF070C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600" b="1" dirty="0">
              <a:latin typeface="Arial" pitchFamily="34" charset="0"/>
              <a:cs typeface="Arial" pitchFamily="34" charset="0"/>
            </a:rPr>
            <a:t>Port of Baltimore Foreign Cargo</a:t>
          </a:r>
        </a:p>
      </cdr:txBody>
    </cdr:sp>
  </cdr:relSizeAnchor>
  <cdr:relSizeAnchor xmlns:cdr="http://schemas.openxmlformats.org/drawingml/2006/chartDrawing">
    <cdr:from>
      <cdr:x>0.63129</cdr:x>
      <cdr:y>0.84345</cdr:y>
    </cdr:from>
    <cdr:to>
      <cdr:x>0.97612</cdr:x>
      <cdr:y>0.91106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7393680" y="4280171"/>
          <a:ext cx="4038684" cy="343087"/>
        </a:xfrm>
        <a:prstGeom xmlns:a="http://schemas.openxmlformats.org/drawingml/2006/main" prst="rect">
          <a:avLst/>
        </a:prstGeom>
        <a:ln xmlns:a="http://schemas.openxmlformats.org/drawingml/2006/main" w="19050">
          <a:solidFill>
            <a:srgbClr val="FFC0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600" b="0" dirty="0"/>
            <a:t>Port of Baltimore Domestic Cargo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23AC86-2EFA-44E1-A9C6-FB1B1CD38803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CD4265-8FDF-4ECC-BD48-689452CD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333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EAB0777-4C60-462E-A92C-CDAFD498799C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wmf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6.jpeg"/><Relationship Id="rId21" Type="http://schemas.openxmlformats.org/officeDocument/2006/relationships/image" Target="../media/image24.png"/><Relationship Id="rId7" Type="http://schemas.openxmlformats.org/officeDocument/2006/relationships/image" Target="../media/image10.wmf"/><Relationship Id="rId12" Type="http://schemas.openxmlformats.org/officeDocument/2006/relationships/image" Target="../media/image15.wmf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image" Target="../media/image5.jpeg"/><Relationship Id="rId16" Type="http://schemas.openxmlformats.org/officeDocument/2006/relationships/image" Target="../media/image19.png"/><Relationship Id="rId20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wmf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pn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jpe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D35A56C3-AFCA-4E55-950B-209F78C104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Wealth in Our Water:</a:t>
            </a:r>
            <a:br>
              <a:rPr lang="en-US" dirty="0"/>
            </a:br>
            <a:r>
              <a:rPr lang="en-US" dirty="0"/>
              <a:t>Port of Baltimore 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xmlns="" id="{00EA9725-67D5-43FE-AB3D-DFFAD5A828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1200" y="4114573"/>
            <a:ext cx="10472928" cy="1752600"/>
          </a:xfrm>
        </p:spPr>
        <p:txBody>
          <a:bodyPr/>
          <a:lstStyle/>
          <a:p>
            <a:r>
              <a:rPr lang="en-US" dirty="0"/>
              <a:t>Maryland Association of Counties Summer Conference</a:t>
            </a:r>
          </a:p>
          <a:p>
            <a:r>
              <a:rPr lang="en-US" dirty="0"/>
              <a:t>August 16, 2018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5AA7A2B-7688-4578-860B-CBE755BC9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59" y="1371600"/>
            <a:ext cx="2749069" cy="27429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545A6B7-C58A-424B-AA3B-341A52978FA7}"/>
              </a:ext>
            </a:extLst>
          </p:cNvPr>
          <p:cNvSpPr txBox="1"/>
          <p:nvPr/>
        </p:nvSpPr>
        <p:spPr>
          <a:xfrm>
            <a:off x="5457217" y="6060332"/>
            <a:ext cx="5943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Dominic Scurti, MDOT Maryland Port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978729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EC53D6-EE18-46E2-8414-7A18939C1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Investments in the Port of Baltimore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0E2DBF-E115-4041-867C-826CC60C55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MDOT MPA Capital Transportation Program – $800m over next 6 years</a:t>
            </a:r>
          </a:p>
          <a:p>
            <a:r>
              <a:rPr lang="en-US" dirty="0"/>
              <a:t>Ports America Chesapeake / P3 at Seagirt:  </a:t>
            </a:r>
          </a:p>
          <a:p>
            <a:pPr lvl="1"/>
            <a:r>
              <a:rPr lang="en-US" dirty="0"/>
              <a:t>Completed the construction of berth four at 50 feet depth.  </a:t>
            </a:r>
          </a:p>
          <a:p>
            <a:pPr lvl="1"/>
            <a:r>
              <a:rPr lang="en-US" dirty="0"/>
              <a:t>Plans to deepen Berth #3 to 50 feet of depth within next two years.</a:t>
            </a:r>
          </a:p>
          <a:p>
            <a:r>
              <a:rPr lang="en-US" dirty="0" err="1"/>
              <a:t>TradePoint</a:t>
            </a:r>
            <a:r>
              <a:rPr lang="en-US" dirty="0"/>
              <a:t> Atlantic:  </a:t>
            </a:r>
          </a:p>
          <a:p>
            <a:pPr lvl="1"/>
            <a:r>
              <a:rPr lang="en-US" dirty="0"/>
              <a:t>$50 million project to rehabilitate existing wharfs with a $20 million TIGER grant.  </a:t>
            </a:r>
          </a:p>
          <a:p>
            <a:pPr lvl="1"/>
            <a:r>
              <a:rPr lang="en-US" dirty="0"/>
              <a:t>Purchased Sparrows Point Shipyard in May 2018</a:t>
            </a:r>
          </a:p>
          <a:p>
            <a:r>
              <a:rPr lang="en-US" dirty="0"/>
              <a:t>Dominion Energy invested approximately $3.5 billion in their Cove Point LNG facility.</a:t>
            </a:r>
          </a:p>
        </p:txBody>
      </p:sp>
    </p:spTree>
    <p:extLst>
      <p:ext uri="{BB962C8B-B14F-4D97-AF65-F5344CB8AC3E}">
        <p14:creationId xmlns:p14="http://schemas.microsoft.com/office/powerpoint/2010/main" val="2339952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E9C88D-CB8F-49A1-BBBD-D6149C7B4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95141"/>
            <a:ext cx="10972800" cy="1143000"/>
          </a:xfrm>
        </p:spPr>
        <p:txBody>
          <a:bodyPr/>
          <a:lstStyle/>
          <a:p>
            <a:r>
              <a:rPr lang="en-US" dirty="0"/>
              <a:t>Dredged Material Management Program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19C7AF5-15DF-4C6F-A4C7-4668B6ADA9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6412992" cy="4434840"/>
          </a:xfrm>
        </p:spPr>
        <p:txBody>
          <a:bodyPr/>
          <a:lstStyle/>
          <a:p>
            <a:r>
              <a:rPr lang="en-US" dirty="0"/>
              <a:t>Maintenance of our “marine highway” is critical to the economic health of the State</a:t>
            </a:r>
          </a:p>
          <a:p>
            <a:r>
              <a:rPr lang="en-US" dirty="0"/>
              <a:t>Requires sufficient dredged placement capacity</a:t>
            </a:r>
          </a:p>
          <a:p>
            <a:pPr lvl="1"/>
            <a:r>
              <a:rPr lang="en-US" dirty="0"/>
              <a:t>4.7 </a:t>
            </a:r>
            <a:r>
              <a:rPr lang="en-US" dirty="0" err="1"/>
              <a:t>Mcy</a:t>
            </a:r>
            <a:r>
              <a:rPr lang="en-US" dirty="0"/>
              <a:t> annually</a:t>
            </a:r>
          </a:p>
          <a:p>
            <a:pPr lvl="1"/>
            <a:r>
              <a:rPr lang="en-US" dirty="0"/>
              <a:t>20 year demand: 94.5 </a:t>
            </a:r>
            <a:r>
              <a:rPr lang="en-US" dirty="0" err="1"/>
              <a:t>Mcy</a:t>
            </a:r>
            <a:endParaRPr lang="en-US" dirty="0"/>
          </a:p>
          <a:p>
            <a:r>
              <a:rPr lang="en-US" dirty="0"/>
              <a:t>Citizen and other stakeholder engagement is the key to implementing plans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9EA2B58C-5A00-46D7-B5F9-E184E1CE819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97432">
                        <a14:foregroundMark x1="18580" y1="18400" x2="18580" y2="18400"/>
                        <a14:foregroundMark x1="8459" y1="17000" x2="8459" y2="17000"/>
                        <a14:foregroundMark x1="10574" y1="25900" x2="10574" y2="25900"/>
                        <a14:foregroundMark x1="29154" y1="19500" x2="29154" y2="19500"/>
                        <a14:foregroundMark x1="29154" y1="19500" x2="29154" y2="19500"/>
                        <a14:foregroundMark x1="33233" y1="25400" x2="33233" y2="25400"/>
                        <a14:foregroundMark x1="34743" y1="30900" x2="34743" y2="30900"/>
                        <a14:foregroundMark x1="35347" y1="37300" x2="35347" y2="37300"/>
                        <a14:foregroundMark x1="30514" y1="37300" x2="30514" y2="37300"/>
                        <a14:foregroundMark x1="16465" y1="37300" x2="16465" y2="37300"/>
                        <a14:foregroundMark x1="13293" y1="38200" x2="13293" y2="38200"/>
                        <a14:foregroundMark x1="12236" y1="37600" x2="12236" y2="37600"/>
                        <a14:foregroundMark x1="10574" y1="37600" x2="10574" y2="37600"/>
                        <a14:foregroundMark x1="8761" y1="35900" x2="8761" y2="35900"/>
                        <a14:foregroundMark x1="5589" y1="36200" x2="5589" y2="36200"/>
                        <a14:foregroundMark x1="2870" y1="35700" x2="2870" y2="35700"/>
                        <a14:foregroundMark x1="2417" y1="35100" x2="2417" y2="35100"/>
                        <a14:foregroundMark x1="5287" y1="32900" x2="5287" y2="32900"/>
                        <a14:foregroundMark x1="3474" y1="32000" x2="3474" y2="32000"/>
                        <a14:foregroundMark x1="3172" y1="30600" x2="3172" y2="30600"/>
                        <a14:foregroundMark x1="18882" y1="39800" x2="18882" y2="39800"/>
                        <a14:foregroundMark x1="22054" y1="38700" x2="22054" y2="38700"/>
                        <a14:foregroundMark x1="20695" y1="41200" x2="20695" y2="41200"/>
                        <a14:foregroundMark x1="24924" y1="44000" x2="24924" y2="44000"/>
                        <a14:foregroundMark x1="28399" y1="50200" x2="28399" y2="50200"/>
                        <a14:foregroundMark x1="2115" y1="68800" x2="2115" y2="68800"/>
                        <a14:foregroundMark x1="1360" y1="68000" x2="1360" y2="68000"/>
                        <a14:foregroundMark x1="37462" y1="46000" x2="37462" y2="46000"/>
                        <a14:foregroundMark x1="37462" y1="47400" x2="37462" y2="47400"/>
                        <a14:foregroundMark x1="38973" y1="47400" x2="38973" y2="47400"/>
                        <a14:foregroundMark x1="39275" y1="48800" x2="39275" y2="48800"/>
                        <a14:foregroundMark x1="33988" y1="45400" x2="33988" y2="45400"/>
                        <a14:foregroundMark x1="33233" y1="44600" x2="33233" y2="44600"/>
                        <a14:foregroundMark x1="31873" y1="43700" x2="31873" y2="43700"/>
                        <a14:foregroundMark x1="31269" y1="42600" x2="31269" y2="42600"/>
                        <a14:foregroundMark x1="29456" y1="42900" x2="29456" y2="42900"/>
                        <a14:foregroundMark x1="27644" y1="42600" x2="27644" y2="42600"/>
                        <a14:foregroundMark x1="25982" y1="41200" x2="25982" y2="41200"/>
                        <a14:foregroundMark x1="25227" y1="40400" x2="25227" y2="40400"/>
                        <a14:foregroundMark x1="25529" y1="39300" x2="25529" y2="39300"/>
                        <a14:foregroundMark x1="16767" y1="34800" x2="16767" y2="34800"/>
                        <a14:foregroundMark x1="14653" y1="34300" x2="14653" y2="34300"/>
                        <a14:foregroundMark x1="12236" y1="31200" x2="12236" y2="31200"/>
                        <a14:foregroundMark x1="9819" y1="31500" x2="9819" y2="31500"/>
                        <a14:foregroundMark x1="6344" y1="29300" x2="6344" y2="29300"/>
                        <a14:foregroundMark x1="3927" y1="28400" x2="3927" y2="28400"/>
                        <a14:foregroundMark x1="2870" y1="27900" x2="2870" y2="27900"/>
                        <a14:foregroundMark x1="2870" y1="27900" x2="2870" y2="27900"/>
                        <a14:foregroundMark x1="2417" y1="27000" x2="2417" y2="27000"/>
                        <a14:foregroundMark x1="2115" y1="25600" x2="2115" y2="25600"/>
                        <a14:foregroundMark x1="2115" y1="24200" x2="2115" y2="24200"/>
                        <a14:foregroundMark x1="4834" y1="23700" x2="4834" y2="23700"/>
                        <a14:foregroundMark x1="8761" y1="22800" x2="8761" y2="22800"/>
                        <a14:foregroundMark x1="8459" y1="24800" x2="8459" y2="24800"/>
                        <a14:foregroundMark x1="6344" y1="22800" x2="6344" y2="22800"/>
                        <a14:foregroundMark x1="3474" y1="22000" x2="3474" y2="22000"/>
                        <a14:foregroundMark x1="2115" y1="20300" x2="2115" y2="20300"/>
                        <a14:foregroundMark x1="1360" y1="19500" x2="1360" y2="19500"/>
                        <a14:foregroundMark x1="5589" y1="18900" x2="5589" y2="18900"/>
                        <a14:foregroundMark x1="5589" y1="20600" x2="5589" y2="20600"/>
                        <a14:foregroundMark x1="4230" y1="17000" x2="4230" y2="17000"/>
                        <a14:foregroundMark x1="2115" y1="16700" x2="2115" y2="16700"/>
                        <a14:foregroundMark x1="1813" y1="15900" x2="1813" y2="15900"/>
                        <a14:foregroundMark x1="1360" y1="13900" x2="1360" y2="13900"/>
                        <a14:foregroundMark x1="1360" y1="12800" x2="1360" y2="12800"/>
                        <a14:foregroundMark x1="3927" y1="12300" x2="3927" y2="12300"/>
                        <a14:foregroundMark x1="8761" y1="12000" x2="8761" y2="12000"/>
                        <a14:foregroundMark x1="6949" y1="14200" x2="6949" y2="14200"/>
                        <a14:foregroundMark x1="6344" y1="12300" x2="6344" y2="12300"/>
                        <a14:foregroundMark x1="1360" y1="65800" x2="1360" y2="65800"/>
                        <a14:foregroundMark x1="23112" y1="32000" x2="23112" y2="32000"/>
                        <a14:foregroundMark x1="22054" y1="33200" x2="22054" y2="33200"/>
                        <a14:foregroundMark x1="22810" y1="34300" x2="22810" y2="34300"/>
                        <a14:foregroundMark x1="23112" y1="35100" x2="23112" y2="35100"/>
                        <a14:foregroundMark x1="24471" y1="35100" x2="24471" y2="35100"/>
                        <a14:foregroundMark x1="25529" y1="35900" x2="25529" y2="35900"/>
                        <a14:foregroundMark x1="27644" y1="38700" x2="27644" y2="38700"/>
                        <a14:foregroundMark x1="27039" y1="38200" x2="27039" y2="38200"/>
                        <a14:foregroundMark x1="27039" y1="35400" x2="27039" y2="35400"/>
                        <a14:foregroundMark x1="26284" y1="34600" x2="26284" y2="34600"/>
                        <a14:foregroundMark x1="24924" y1="33700" x2="24924" y2="33700"/>
                        <a14:foregroundMark x1="24471" y1="31800" x2="24471" y2="31800"/>
                        <a14:foregroundMark x1="23414" y1="29800" x2="23414" y2="29800"/>
                        <a14:foregroundMark x1="18882" y1="26700" x2="18882" y2="26700"/>
                        <a14:foregroundMark x1="17523" y1="25400" x2="17523" y2="25400"/>
                        <a14:foregroundMark x1="16465" y1="23700" x2="16465" y2="23700"/>
                        <a14:foregroundMark x1="15710" y1="21700" x2="15710" y2="21700"/>
                        <a14:foregroundMark x1="15710" y1="21200" x2="15710" y2="21200"/>
                        <a14:foregroundMark x1="15106" y1="20300" x2="15106" y2="20300"/>
                        <a14:foregroundMark x1="14350" y1="19500" x2="14350" y2="19500"/>
                        <a14:foregroundMark x1="14048" y1="18700" x2="14048" y2="18700"/>
                        <a14:foregroundMark x1="14048" y1="17300" x2="14048" y2="17300"/>
                        <a14:foregroundMark x1="13595" y1="16200" x2="13595" y2="16200"/>
                        <a14:foregroundMark x1="13595" y1="15300" x2="13595" y2="15300"/>
                        <a14:foregroundMark x1="14048" y1="14200" x2="14048" y2="14200"/>
                        <a14:foregroundMark x1="15106" y1="13100" x2="15106" y2="13100"/>
                        <a14:foregroundMark x1="31571" y1="40700" x2="31571" y2="40700"/>
                        <a14:foregroundMark x1="32175" y1="42100" x2="32175" y2="42100"/>
                        <a14:foregroundMark x1="34743" y1="42400" x2="34743" y2="42400"/>
                        <a14:foregroundMark x1="35801" y1="45100" x2="35801" y2="45100"/>
                        <a14:foregroundMark x1="36103" y1="43500" x2="36103" y2="43500"/>
                        <a14:foregroundMark x1="37462" y1="44300" x2="37462" y2="44300"/>
                        <a14:foregroundMark x1="40937" y1="50700" x2="40937" y2="50700"/>
                        <a14:foregroundMark x1="41390" y1="49300" x2="41390" y2="49300"/>
                        <a14:foregroundMark x1="41692" y1="51000" x2="41692" y2="51000"/>
                        <a14:foregroundMark x1="42749" y1="52100" x2="42749" y2="52100"/>
                        <a14:foregroundMark x1="44562" y1="53500" x2="44562" y2="53500"/>
                        <a14:foregroundMark x1="45921" y1="55700" x2="45921" y2="55700"/>
                        <a14:foregroundMark x1="40937" y1="23700" x2="40937" y2="23700"/>
                        <a14:foregroundMark x1="28097" y1="23400" x2="28097" y2="23400"/>
                        <a14:foregroundMark x1="23112" y1="15600" x2="23112" y2="15600"/>
                        <a14:foregroundMark x1="24169" y1="14200" x2="24169" y2="14200"/>
                        <a14:foregroundMark x1="27341" y1="15600" x2="27341" y2="15600"/>
                        <a14:foregroundMark x1="30816" y1="18100" x2="30816" y2="18100"/>
                        <a14:foregroundMark x1="30816" y1="14800" x2="30816" y2="14800"/>
                        <a14:foregroundMark x1="39275" y1="36200" x2="39275" y2="36200"/>
                        <a14:foregroundMark x1="38973" y1="32900" x2="38973" y2="32900"/>
                        <a14:foregroundMark x1="38520" y1="20900" x2="38520" y2="20900"/>
                        <a14:foregroundMark x1="37915" y1="17000" x2="37915" y2="17000"/>
                        <a14:foregroundMark x1="37915" y1="14800" x2="37915" y2="14800"/>
                        <a14:foregroundMark x1="39577" y1="12800" x2="39577" y2="12800"/>
                        <a14:foregroundMark x1="44562" y1="14500" x2="44562" y2="14500"/>
                        <a14:foregroundMark x1="46979" y1="14500" x2="46979" y2="14500"/>
                        <a14:foregroundMark x1="48792" y1="14800" x2="48792" y2="14800"/>
                        <a14:foregroundMark x1="54381" y1="14500" x2="54381" y2="14500"/>
                        <a14:foregroundMark x1="51813" y1="13400" x2="51813" y2="13400"/>
                        <a14:foregroundMark x1="49698" y1="13400" x2="49698" y2="13400"/>
                        <a14:foregroundMark x1="51511" y1="12500" x2="51511" y2="12500"/>
                        <a14:foregroundMark x1="53927" y1="49000" x2="53927" y2="49000"/>
                        <a14:foregroundMark x1="51813" y1="47900" x2="51813" y2="47900"/>
                        <a14:foregroundMark x1="53625" y1="41200" x2="53625" y2="41200"/>
                        <a14:foregroundMark x1="52568" y1="39300" x2="52568" y2="39300"/>
                        <a14:foregroundMark x1="53927" y1="35700" x2="53927" y2="35700"/>
                        <a14:foregroundMark x1="59517" y1="30900" x2="59517" y2="30900"/>
                        <a14:foregroundMark x1="59970" y1="29500" x2="59970" y2="29500"/>
                        <a14:foregroundMark x1="60272" y1="27900" x2="60272" y2="27900"/>
                        <a14:foregroundMark x1="59517" y1="25400" x2="59517" y2="25400"/>
                        <a14:foregroundMark x1="57855" y1="52700" x2="57855" y2="52700"/>
                        <a14:foregroundMark x1="62085" y1="56000" x2="62085" y2="56000"/>
                        <a14:foregroundMark x1="62085" y1="58200" x2="62085" y2="58200"/>
                        <a14:foregroundMark x1="58912" y1="58000" x2="58912" y2="58000"/>
                        <a14:foregroundMark x1="67372" y1="61300" x2="67372" y2="61300"/>
                        <a14:foregroundMark x1="67372" y1="61000" x2="67372" y2="61000"/>
                        <a14:foregroundMark x1="70091" y1="63500" x2="70091" y2="63500"/>
                        <a14:foregroundMark x1="70393" y1="60700" x2="70393" y2="60700"/>
                        <a14:foregroundMark x1="73263" y1="65800" x2="73263" y2="65800"/>
                        <a14:foregroundMark x1="72961" y1="62400" x2="72961" y2="62400"/>
                        <a14:foregroundMark x1="76737" y1="66900" x2="76737" y2="66900"/>
                        <a14:foregroundMark x1="79154" y1="68000" x2="79154" y2="68000"/>
                        <a14:foregroundMark x1="86254" y1="68800" x2="86254" y2="68800"/>
                        <a14:foregroundMark x1="83837" y1="69100" x2="83837" y2="69100"/>
                        <a14:foregroundMark x1="82326" y1="68800" x2="82326" y2="68800"/>
                        <a14:foregroundMark x1="82024" y1="66600" x2="82024" y2="66600"/>
                        <a14:foregroundMark x1="82779" y1="65500" x2="82779" y2="65500"/>
                        <a14:foregroundMark x1="78097" y1="61300" x2="78097" y2="61300"/>
                        <a14:foregroundMark x1="81269" y1="64400" x2="81269" y2="64400"/>
                        <a14:foregroundMark x1="88671" y1="68300" x2="88671" y2="68300"/>
                        <a14:foregroundMark x1="90483" y1="69400" x2="90483" y2="69400"/>
                        <a14:foregroundMark x1="93202" y1="69100" x2="93202" y2="69100"/>
                        <a14:foregroundMark x1="95015" y1="67400" x2="95015" y2="67400"/>
                        <a14:foregroundMark x1="95619" y1="68300" x2="95619" y2="68300"/>
                        <a14:foregroundMark x1="95619" y1="69900" x2="95619" y2="69900"/>
                        <a14:foregroundMark x1="82326" y1="35400" x2="82326" y2="35400"/>
                        <a14:foregroundMark x1="76435" y1="31500" x2="76435" y2="31500"/>
                        <a14:foregroundMark x1="68278" y1="21500" x2="68278" y2="21500"/>
                        <a14:foregroundMark x1="64502" y1="17800" x2="64502" y2="17800"/>
                        <a14:foregroundMark x1="61027" y1="15300" x2="61027" y2="15300"/>
                        <a14:foregroundMark x1="58157" y1="12500" x2="58157" y2="12500"/>
                        <a14:foregroundMark x1="55438" y1="11700" x2="55438" y2="11700"/>
                        <a14:foregroundMark x1="59970" y1="21700" x2="59970" y2="21700"/>
                        <a14:foregroundMark x1="66314" y1="24800" x2="66314" y2="24800"/>
                        <a14:foregroundMark x1="63142" y1="20900" x2="63142" y2="20900"/>
                        <a14:foregroundMark x1="62689" y1="24000" x2="62689" y2="24000"/>
                        <a14:foregroundMark x1="64804" y1="30100" x2="64804" y2="30100"/>
                        <a14:foregroundMark x1="76133" y1="28100" x2="76133" y2="28100"/>
                        <a14:foregroundMark x1="72205" y1="25900" x2="72205" y2="25900"/>
                        <a14:foregroundMark x1="70846" y1="19500" x2="70846" y2="19500"/>
                        <a14:foregroundMark x1="67976" y1="17000" x2="67976" y2="17000"/>
                        <a14:foregroundMark x1="68731" y1="16200" x2="68731" y2="16200"/>
                        <a14:foregroundMark x1="71148" y1="14800" x2="71148" y2="14800"/>
                        <a14:foregroundMark x1="68278" y1="13100" x2="68278" y2="13100"/>
                        <a14:foregroundMark x1="74018" y1="47100" x2="74018" y2="47100"/>
                        <a14:foregroundMark x1="68731" y1="49900" x2="68731" y2="49900"/>
                        <a14:foregroundMark x1="66616" y1="52100" x2="66616" y2="52100"/>
                        <a14:foregroundMark x1="70846" y1="57400" x2="70846" y2="57400"/>
                        <a14:foregroundMark x1="76737" y1="57400" x2="76737" y2="57400"/>
                        <a14:foregroundMark x1="86858" y1="65200" x2="86858" y2="65200"/>
                        <a14:foregroundMark x1="91541" y1="58000" x2="91541" y2="58000"/>
                        <a14:foregroundMark x1="85196" y1="54100" x2="85196" y2="54100"/>
                        <a14:foregroundMark x1="81722" y1="52700" x2="81722" y2="52700"/>
                        <a14:foregroundMark x1="77795" y1="52100" x2="77795" y2="52100"/>
                        <a14:foregroundMark x1="95317" y1="60500" x2="95317" y2="60500"/>
                        <a14:foregroundMark x1="88671" y1="57700" x2="88671" y2="57700"/>
                        <a14:foregroundMark x1="89426" y1="52400" x2="89426" y2="52400"/>
                        <a14:foregroundMark x1="86556" y1="50400" x2="86556" y2="50400"/>
                        <a14:foregroundMark x1="81722" y1="49000" x2="81722" y2="49000"/>
                        <a14:foregroundMark x1="79154" y1="48500" x2="79154" y2="48500"/>
                        <a14:foregroundMark x1="92900" y1="54600" x2="92900" y2="54600"/>
                        <a14:foregroundMark x1="93656" y1="52400" x2="93656" y2="52400"/>
                        <a14:foregroundMark x1="91541" y1="51000" x2="91541" y2="51000"/>
                        <a14:foregroundMark x1="84441" y1="51000" x2="84441" y2="51000"/>
                        <a14:foregroundMark x1="88973" y1="42600" x2="88973" y2="42600"/>
                        <a14:foregroundMark x1="91088" y1="44900" x2="91088" y2="44900"/>
                        <a14:foregroundMark x1="83384" y1="41800" x2="83384" y2="41800"/>
                        <a14:foregroundMark x1="80665" y1="40700" x2="80665" y2="40700"/>
                        <a14:foregroundMark x1="79909" y1="39800" x2="79909" y2="39800"/>
                        <a14:foregroundMark x1="92598" y1="37300" x2="92598" y2="37300"/>
                        <a14:foregroundMark x1="94260" y1="36800" x2="94260" y2="36800"/>
                        <a14:foregroundMark x1="89728" y1="34000" x2="89728" y2="34000"/>
                        <a14:foregroundMark x1="83837" y1="31200" x2="83837" y2="31200"/>
                        <a14:foregroundMark x1="82326" y1="33400" x2="82326" y2="33400"/>
                        <a14:foregroundMark x1="80211" y1="31500" x2="80211" y2="31500"/>
                        <a14:foregroundMark x1="78550" y1="30600" x2="78550" y2="30600"/>
                        <a14:foregroundMark x1="90483" y1="32000" x2="90483" y2="32000"/>
                        <a14:foregroundMark x1="94260" y1="32600" x2="94260" y2="32600"/>
                        <a14:foregroundMark x1="86556" y1="30600" x2="86556" y2="30600"/>
                        <a14:foregroundMark x1="89728" y1="29300" x2="89728" y2="29300"/>
                        <a14:foregroundMark x1="93202" y1="29500" x2="93202" y2="29500"/>
                        <a14:foregroundMark x1="95015" y1="29500" x2="95015" y2="29500"/>
                        <a14:foregroundMark x1="92145" y1="28100" x2="92145" y2="28100"/>
                        <a14:foregroundMark x1="87613" y1="26200" x2="87613" y2="26200"/>
                        <a14:foregroundMark x1="92145" y1="25100" x2="92145" y2="25100"/>
                        <a14:foregroundMark x1="94260" y1="26700" x2="94260" y2="26700"/>
                        <a14:foregroundMark x1="87915" y1="25100" x2="87915" y2="25100"/>
                        <a14:foregroundMark x1="81269" y1="23400" x2="81269" y2="23400"/>
                        <a14:foregroundMark x1="29758" y1="53500" x2="29758" y2="53500"/>
                        <a14:foregroundMark x1="25982" y1="52400" x2="25982" y2="52400"/>
                        <a14:foregroundMark x1="22508" y1="54100" x2="22508" y2="54100"/>
                        <a14:foregroundMark x1="22054" y1="52400" x2="22054" y2="52400"/>
                        <a14:foregroundMark x1="26586" y1="51000" x2="26586" y2="51000"/>
                        <a14:foregroundMark x1="19940" y1="52900" x2="19940" y2="52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526"/>
          <a:stretch/>
        </p:blipFill>
        <p:spPr bwMode="auto">
          <a:xfrm>
            <a:off x="7246953" y="1166641"/>
            <a:ext cx="4035902" cy="3930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CFFC72B-F723-4A31-BB79-6A4463D845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97432">
                        <a14:foregroundMark x1="18580" y1="18400" x2="18580" y2="18400"/>
                        <a14:foregroundMark x1="8459" y1="17000" x2="8459" y2="17000"/>
                        <a14:foregroundMark x1="10574" y1="25900" x2="10574" y2="25900"/>
                        <a14:foregroundMark x1="29154" y1="19500" x2="29154" y2="19500"/>
                        <a14:foregroundMark x1="29154" y1="19500" x2="29154" y2="19500"/>
                        <a14:foregroundMark x1="33233" y1="25400" x2="33233" y2="25400"/>
                        <a14:foregroundMark x1="34743" y1="30900" x2="34743" y2="30900"/>
                        <a14:foregroundMark x1="35347" y1="37300" x2="35347" y2="37300"/>
                        <a14:foregroundMark x1="30514" y1="37300" x2="30514" y2="37300"/>
                        <a14:foregroundMark x1="16465" y1="37300" x2="16465" y2="37300"/>
                        <a14:foregroundMark x1="13293" y1="38200" x2="13293" y2="38200"/>
                        <a14:foregroundMark x1="12236" y1="37600" x2="12236" y2="37600"/>
                        <a14:foregroundMark x1="10574" y1="37600" x2="10574" y2="37600"/>
                        <a14:foregroundMark x1="8761" y1="35900" x2="8761" y2="35900"/>
                        <a14:foregroundMark x1="5589" y1="36200" x2="5589" y2="36200"/>
                        <a14:foregroundMark x1="2870" y1="35700" x2="2870" y2="35700"/>
                        <a14:foregroundMark x1="2417" y1="35100" x2="2417" y2="35100"/>
                        <a14:foregroundMark x1="5287" y1="32900" x2="5287" y2="32900"/>
                        <a14:foregroundMark x1="3474" y1="32000" x2="3474" y2="32000"/>
                        <a14:foregroundMark x1="3172" y1="30600" x2="3172" y2="30600"/>
                        <a14:foregroundMark x1="18882" y1="39800" x2="18882" y2="39800"/>
                        <a14:foregroundMark x1="22054" y1="38700" x2="22054" y2="38700"/>
                        <a14:foregroundMark x1="20695" y1="41200" x2="20695" y2="41200"/>
                        <a14:foregroundMark x1="24924" y1="44000" x2="24924" y2="44000"/>
                        <a14:foregroundMark x1="28399" y1="50200" x2="28399" y2="50200"/>
                        <a14:foregroundMark x1="2115" y1="68800" x2="2115" y2="68800"/>
                        <a14:foregroundMark x1="1360" y1="68000" x2="1360" y2="68000"/>
                        <a14:foregroundMark x1="37462" y1="46000" x2="37462" y2="46000"/>
                        <a14:foregroundMark x1="37462" y1="47400" x2="37462" y2="47400"/>
                        <a14:foregroundMark x1="38973" y1="47400" x2="38973" y2="47400"/>
                        <a14:foregroundMark x1="39275" y1="48800" x2="39275" y2="48800"/>
                        <a14:foregroundMark x1="33988" y1="45400" x2="33988" y2="45400"/>
                        <a14:foregroundMark x1="33233" y1="44600" x2="33233" y2="44600"/>
                        <a14:foregroundMark x1="31873" y1="43700" x2="31873" y2="43700"/>
                        <a14:foregroundMark x1="31269" y1="42600" x2="31269" y2="42600"/>
                        <a14:foregroundMark x1="29456" y1="42900" x2="29456" y2="42900"/>
                        <a14:foregroundMark x1="27644" y1="42600" x2="27644" y2="42600"/>
                        <a14:foregroundMark x1="25982" y1="41200" x2="25982" y2="41200"/>
                        <a14:foregroundMark x1="25227" y1="40400" x2="25227" y2="40400"/>
                        <a14:foregroundMark x1="25529" y1="39300" x2="25529" y2="39300"/>
                        <a14:foregroundMark x1="16767" y1="34800" x2="16767" y2="34800"/>
                        <a14:foregroundMark x1="14653" y1="34300" x2="14653" y2="34300"/>
                        <a14:foregroundMark x1="12236" y1="31200" x2="12236" y2="31200"/>
                        <a14:foregroundMark x1="9819" y1="31500" x2="9819" y2="31500"/>
                        <a14:foregroundMark x1="6344" y1="29300" x2="6344" y2="29300"/>
                        <a14:foregroundMark x1="3927" y1="28400" x2="3927" y2="28400"/>
                        <a14:foregroundMark x1="2870" y1="27900" x2="2870" y2="27900"/>
                        <a14:foregroundMark x1="2870" y1="27900" x2="2870" y2="27900"/>
                        <a14:foregroundMark x1="2417" y1="27000" x2="2417" y2="27000"/>
                        <a14:foregroundMark x1="2115" y1="25600" x2="2115" y2="25600"/>
                        <a14:foregroundMark x1="2115" y1="24200" x2="2115" y2="24200"/>
                        <a14:foregroundMark x1="4834" y1="23700" x2="4834" y2="23700"/>
                        <a14:foregroundMark x1="8761" y1="22800" x2="8761" y2="22800"/>
                        <a14:foregroundMark x1="8459" y1="24800" x2="8459" y2="24800"/>
                        <a14:foregroundMark x1="6344" y1="22800" x2="6344" y2="22800"/>
                        <a14:foregroundMark x1="3474" y1="22000" x2="3474" y2="22000"/>
                        <a14:foregroundMark x1="2115" y1="20300" x2="2115" y2="20300"/>
                        <a14:foregroundMark x1="1360" y1="19500" x2="1360" y2="19500"/>
                        <a14:foregroundMark x1="5589" y1="18900" x2="5589" y2="18900"/>
                        <a14:foregroundMark x1="5589" y1="20600" x2="5589" y2="20600"/>
                        <a14:foregroundMark x1="4230" y1="17000" x2="4230" y2="17000"/>
                        <a14:foregroundMark x1="2115" y1="16700" x2="2115" y2="16700"/>
                        <a14:foregroundMark x1="1813" y1="15900" x2="1813" y2="15900"/>
                        <a14:foregroundMark x1="1360" y1="13900" x2="1360" y2="13900"/>
                        <a14:foregroundMark x1="1360" y1="12800" x2="1360" y2="12800"/>
                        <a14:foregroundMark x1="3927" y1="12300" x2="3927" y2="12300"/>
                        <a14:foregroundMark x1="8761" y1="12000" x2="8761" y2="12000"/>
                        <a14:foregroundMark x1="6949" y1="14200" x2="6949" y2="14200"/>
                        <a14:foregroundMark x1="6344" y1="12300" x2="6344" y2="12300"/>
                        <a14:foregroundMark x1="1360" y1="65800" x2="1360" y2="65800"/>
                        <a14:foregroundMark x1="23112" y1="32000" x2="23112" y2="32000"/>
                        <a14:foregroundMark x1="22054" y1="33200" x2="22054" y2="33200"/>
                        <a14:foregroundMark x1="22810" y1="34300" x2="22810" y2="34300"/>
                        <a14:foregroundMark x1="23112" y1="35100" x2="23112" y2="35100"/>
                        <a14:foregroundMark x1="24471" y1="35100" x2="24471" y2="35100"/>
                        <a14:foregroundMark x1="25529" y1="35900" x2="25529" y2="35900"/>
                        <a14:foregroundMark x1="27644" y1="38700" x2="27644" y2="38700"/>
                        <a14:foregroundMark x1="27039" y1="38200" x2="27039" y2="38200"/>
                        <a14:foregroundMark x1="27039" y1="35400" x2="27039" y2="35400"/>
                        <a14:foregroundMark x1="26284" y1="34600" x2="26284" y2="34600"/>
                        <a14:foregroundMark x1="24924" y1="33700" x2="24924" y2="33700"/>
                        <a14:foregroundMark x1="24471" y1="31800" x2="24471" y2="31800"/>
                        <a14:foregroundMark x1="23414" y1="29800" x2="23414" y2="29800"/>
                        <a14:foregroundMark x1="18882" y1="26700" x2="18882" y2="26700"/>
                        <a14:foregroundMark x1="17523" y1="25400" x2="17523" y2="25400"/>
                        <a14:foregroundMark x1="16465" y1="23700" x2="16465" y2="23700"/>
                        <a14:foregroundMark x1="15710" y1="21700" x2="15710" y2="21700"/>
                        <a14:foregroundMark x1="15710" y1="21200" x2="15710" y2="21200"/>
                        <a14:foregroundMark x1="15106" y1="20300" x2="15106" y2="20300"/>
                        <a14:foregroundMark x1="14350" y1="19500" x2="14350" y2="19500"/>
                        <a14:foregroundMark x1="14048" y1="18700" x2="14048" y2="18700"/>
                        <a14:foregroundMark x1="14048" y1="17300" x2="14048" y2="17300"/>
                        <a14:foregroundMark x1="13595" y1="16200" x2="13595" y2="16200"/>
                        <a14:foregroundMark x1="13595" y1="15300" x2="13595" y2="15300"/>
                        <a14:foregroundMark x1="14048" y1="14200" x2="14048" y2="14200"/>
                        <a14:foregroundMark x1="15106" y1="13100" x2="15106" y2="13100"/>
                        <a14:foregroundMark x1="31571" y1="40700" x2="31571" y2="40700"/>
                        <a14:foregroundMark x1="32175" y1="42100" x2="32175" y2="42100"/>
                        <a14:foregroundMark x1="34743" y1="42400" x2="34743" y2="42400"/>
                        <a14:foregroundMark x1="35801" y1="45100" x2="35801" y2="45100"/>
                        <a14:foregroundMark x1="36103" y1="43500" x2="36103" y2="43500"/>
                        <a14:foregroundMark x1="37462" y1="44300" x2="37462" y2="44300"/>
                        <a14:foregroundMark x1="40937" y1="50700" x2="40937" y2="50700"/>
                        <a14:foregroundMark x1="41390" y1="49300" x2="41390" y2="49300"/>
                        <a14:foregroundMark x1="41692" y1="51000" x2="41692" y2="51000"/>
                        <a14:foregroundMark x1="42749" y1="52100" x2="42749" y2="52100"/>
                        <a14:foregroundMark x1="44562" y1="53500" x2="44562" y2="53500"/>
                        <a14:foregroundMark x1="45921" y1="55700" x2="45921" y2="55700"/>
                        <a14:foregroundMark x1="40937" y1="23700" x2="40937" y2="23700"/>
                        <a14:foregroundMark x1="28097" y1="23400" x2="28097" y2="23400"/>
                        <a14:foregroundMark x1="23112" y1="15600" x2="23112" y2="15600"/>
                        <a14:foregroundMark x1="24169" y1="14200" x2="24169" y2="14200"/>
                        <a14:foregroundMark x1="27341" y1="15600" x2="27341" y2="15600"/>
                        <a14:foregroundMark x1="30816" y1="18100" x2="30816" y2="18100"/>
                        <a14:foregroundMark x1="30816" y1="14800" x2="30816" y2="14800"/>
                        <a14:foregroundMark x1="39275" y1="36200" x2="39275" y2="36200"/>
                        <a14:foregroundMark x1="38973" y1="32900" x2="38973" y2="32900"/>
                        <a14:foregroundMark x1="38520" y1="20900" x2="38520" y2="20900"/>
                        <a14:foregroundMark x1="37915" y1="17000" x2="37915" y2="17000"/>
                        <a14:foregroundMark x1="37915" y1="14800" x2="37915" y2="14800"/>
                        <a14:foregroundMark x1="39577" y1="12800" x2="39577" y2="12800"/>
                        <a14:foregroundMark x1="44562" y1="14500" x2="44562" y2="14500"/>
                        <a14:foregroundMark x1="46979" y1="14500" x2="46979" y2="14500"/>
                        <a14:foregroundMark x1="48792" y1="14800" x2="48792" y2="14800"/>
                        <a14:foregroundMark x1="54381" y1="14500" x2="54381" y2="14500"/>
                        <a14:foregroundMark x1="51813" y1="13400" x2="51813" y2="13400"/>
                        <a14:foregroundMark x1="49698" y1="13400" x2="49698" y2="13400"/>
                        <a14:foregroundMark x1="51511" y1="12500" x2="51511" y2="12500"/>
                        <a14:foregroundMark x1="53927" y1="49000" x2="53927" y2="49000"/>
                        <a14:foregroundMark x1="51813" y1="47900" x2="51813" y2="47900"/>
                        <a14:foregroundMark x1="53625" y1="41200" x2="53625" y2="41200"/>
                        <a14:foregroundMark x1="52568" y1="39300" x2="52568" y2="39300"/>
                        <a14:foregroundMark x1="53927" y1="35700" x2="53927" y2="35700"/>
                        <a14:foregroundMark x1="59517" y1="30900" x2="59517" y2="30900"/>
                        <a14:foregroundMark x1="59970" y1="29500" x2="59970" y2="29500"/>
                        <a14:foregroundMark x1="60272" y1="27900" x2="60272" y2="27900"/>
                        <a14:foregroundMark x1="59517" y1="25400" x2="59517" y2="25400"/>
                        <a14:foregroundMark x1="57855" y1="52700" x2="57855" y2="52700"/>
                        <a14:foregroundMark x1="62085" y1="56000" x2="62085" y2="56000"/>
                        <a14:foregroundMark x1="62085" y1="58200" x2="62085" y2="58200"/>
                        <a14:foregroundMark x1="58912" y1="58000" x2="58912" y2="58000"/>
                        <a14:foregroundMark x1="67372" y1="61300" x2="67372" y2="61300"/>
                        <a14:foregroundMark x1="67372" y1="61000" x2="67372" y2="61000"/>
                        <a14:foregroundMark x1="70091" y1="63500" x2="70091" y2="63500"/>
                        <a14:foregroundMark x1="70393" y1="60700" x2="70393" y2="60700"/>
                        <a14:foregroundMark x1="73263" y1="65800" x2="73263" y2="65800"/>
                        <a14:foregroundMark x1="72961" y1="62400" x2="72961" y2="62400"/>
                        <a14:foregroundMark x1="76737" y1="66900" x2="76737" y2="66900"/>
                        <a14:foregroundMark x1="79154" y1="68000" x2="79154" y2="68000"/>
                        <a14:foregroundMark x1="86254" y1="68800" x2="86254" y2="68800"/>
                        <a14:foregroundMark x1="83837" y1="69100" x2="83837" y2="69100"/>
                        <a14:foregroundMark x1="82326" y1="68800" x2="82326" y2="68800"/>
                        <a14:foregroundMark x1="82024" y1="66600" x2="82024" y2="66600"/>
                        <a14:foregroundMark x1="82779" y1="65500" x2="82779" y2="65500"/>
                        <a14:foregroundMark x1="78097" y1="61300" x2="78097" y2="61300"/>
                        <a14:foregroundMark x1="81269" y1="64400" x2="81269" y2="64400"/>
                        <a14:foregroundMark x1="88671" y1="68300" x2="88671" y2="68300"/>
                        <a14:foregroundMark x1="90483" y1="69400" x2="90483" y2="69400"/>
                        <a14:foregroundMark x1="93202" y1="69100" x2="93202" y2="69100"/>
                        <a14:foregroundMark x1="95015" y1="67400" x2="95015" y2="67400"/>
                        <a14:foregroundMark x1="95619" y1="68300" x2="95619" y2="68300"/>
                        <a14:foregroundMark x1="95619" y1="69900" x2="95619" y2="69900"/>
                        <a14:foregroundMark x1="82326" y1="35400" x2="82326" y2="35400"/>
                        <a14:foregroundMark x1="76435" y1="31500" x2="76435" y2="31500"/>
                        <a14:foregroundMark x1="68278" y1="21500" x2="68278" y2="21500"/>
                        <a14:foregroundMark x1="64502" y1="17800" x2="64502" y2="17800"/>
                        <a14:foregroundMark x1="61027" y1="15300" x2="61027" y2="15300"/>
                        <a14:foregroundMark x1="58157" y1="12500" x2="58157" y2="12500"/>
                        <a14:foregroundMark x1="55438" y1="11700" x2="55438" y2="11700"/>
                        <a14:foregroundMark x1="59970" y1="21700" x2="59970" y2="21700"/>
                        <a14:foregroundMark x1="66314" y1="24800" x2="66314" y2="24800"/>
                        <a14:foregroundMark x1="63142" y1="20900" x2="63142" y2="20900"/>
                        <a14:foregroundMark x1="62689" y1="24000" x2="62689" y2="24000"/>
                        <a14:foregroundMark x1="64804" y1="30100" x2="64804" y2="30100"/>
                        <a14:foregroundMark x1="76133" y1="28100" x2="76133" y2="28100"/>
                        <a14:foregroundMark x1="72205" y1="25900" x2="72205" y2="25900"/>
                        <a14:foregroundMark x1="70846" y1="19500" x2="70846" y2="19500"/>
                        <a14:foregroundMark x1="67976" y1="17000" x2="67976" y2="17000"/>
                        <a14:foregroundMark x1="68731" y1="16200" x2="68731" y2="16200"/>
                        <a14:foregroundMark x1="71148" y1="14800" x2="71148" y2="14800"/>
                        <a14:foregroundMark x1="68278" y1="13100" x2="68278" y2="13100"/>
                        <a14:foregroundMark x1="74018" y1="47100" x2="74018" y2="47100"/>
                        <a14:foregroundMark x1="68731" y1="49900" x2="68731" y2="49900"/>
                        <a14:foregroundMark x1="66616" y1="52100" x2="66616" y2="52100"/>
                        <a14:foregroundMark x1="70846" y1="57400" x2="70846" y2="57400"/>
                        <a14:foregroundMark x1="76737" y1="57400" x2="76737" y2="57400"/>
                        <a14:foregroundMark x1="86858" y1="65200" x2="86858" y2="65200"/>
                        <a14:foregroundMark x1="91541" y1="58000" x2="91541" y2="58000"/>
                        <a14:foregroundMark x1="85196" y1="54100" x2="85196" y2="54100"/>
                        <a14:foregroundMark x1="81722" y1="52700" x2="81722" y2="52700"/>
                        <a14:foregroundMark x1="77795" y1="52100" x2="77795" y2="52100"/>
                        <a14:foregroundMark x1="95317" y1="60500" x2="95317" y2="60500"/>
                        <a14:foregroundMark x1="88671" y1="57700" x2="88671" y2="57700"/>
                        <a14:foregroundMark x1="89426" y1="52400" x2="89426" y2="52400"/>
                        <a14:foregroundMark x1="86556" y1="50400" x2="86556" y2="50400"/>
                        <a14:foregroundMark x1="81722" y1="49000" x2="81722" y2="49000"/>
                        <a14:foregroundMark x1="79154" y1="48500" x2="79154" y2="48500"/>
                        <a14:foregroundMark x1="92900" y1="54600" x2="92900" y2="54600"/>
                        <a14:foregroundMark x1="93656" y1="52400" x2="93656" y2="52400"/>
                        <a14:foregroundMark x1="91541" y1="51000" x2="91541" y2="51000"/>
                        <a14:foregroundMark x1="84441" y1="51000" x2="84441" y2="51000"/>
                        <a14:foregroundMark x1="88973" y1="42600" x2="88973" y2="42600"/>
                        <a14:foregroundMark x1="91088" y1="44900" x2="91088" y2="44900"/>
                        <a14:foregroundMark x1="83384" y1="41800" x2="83384" y2="41800"/>
                        <a14:foregroundMark x1="80665" y1="40700" x2="80665" y2="40700"/>
                        <a14:foregroundMark x1="79909" y1="39800" x2="79909" y2="39800"/>
                        <a14:foregroundMark x1="92598" y1="37300" x2="92598" y2="37300"/>
                        <a14:foregroundMark x1="94260" y1="36800" x2="94260" y2="36800"/>
                        <a14:foregroundMark x1="89728" y1="34000" x2="89728" y2="34000"/>
                        <a14:foregroundMark x1="83837" y1="31200" x2="83837" y2="31200"/>
                        <a14:foregroundMark x1="82326" y1="33400" x2="82326" y2="33400"/>
                        <a14:foregroundMark x1="80211" y1="31500" x2="80211" y2="31500"/>
                        <a14:foregroundMark x1="78550" y1="30600" x2="78550" y2="30600"/>
                        <a14:foregroundMark x1="90483" y1="32000" x2="90483" y2="32000"/>
                        <a14:foregroundMark x1="94260" y1="32600" x2="94260" y2="32600"/>
                        <a14:foregroundMark x1="86556" y1="30600" x2="86556" y2="30600"/>
                        <a14:foregroundMark x1="89728" y1="29300" x2="89728" y2="29300"/>
                        <a14:foregroundMark x1="93202" y1="29500" x2="93202" y2="29500"/>
                        <a14:foregroundMark x1="95015" y1="29500" x2="95015" y2="29500"/>
                        <a14:foregroundMark x1="92145" y1="28100" x2="92145" y2="28100"/>
                        <a14:foregroundMark x1="87613" y1="26200" x2="87613" y2="26200"/>
                        <a14:foregroundMark x1="92145" y1="25100" x2="92145" y2="25100"/>
                        <a14:foregroundMark x1="94260" y1="26700" x2="94260" y2="26700"/>
                        <a14:foregroundMark x1="87915" y1="25100" x2="87915" y2="25100"/>
                        <a14:foregroundMark x1="81269" y1="23400" x2="81269" y2="23400"/>
                        <a14:foregroundMark x1="29758" y1="53500" x2="29758" y2="53500"/>
                        <a14:foregroundMark x1="25982" y1="52400" x2="25982" y2="52400"/>
                        <a14:foregroundMark x1="22508" y1="54100" x2="22508" y2="54100"/>
                        <a14:foregroundMark x1="22054" y1="52400" x2="22054" y2="52400"/>
                        <a14:foregroundMark x1="26586" y1="51000" x2="26586" y2="51000"/>
                        <a14:foregroundMark x1="19940" y1="52900" x2="19940" y2="52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072"/>
          <a:stretch/>
        </p:blipFill>
        <p:spPr bwMode="auto">
          <a:xfrm>
            <a:off x="7200498" y="4935422"/>
            <a:ext cx="4128811" cy="16582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0593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03BF94-24F5-413F-9F28-34D7B2772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Innovative Reuse and Beneficial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C4F81C9-A14C-4FFE-A21C-ADD8ACFF6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Innovative Reuse includes the use of “dredged material in </a:t>
            </a:r>
            <a:r>
              <a:rPr lang="en-US" dirty="0">
                <a:ea typeface="ＭＳ Ｐゴシック"/>
                <a:cs typeface="ＭＳ Ｐゴシック"/>
              </a:rPr>
              <a:t>the development or manufacturing of commercial, industrial, horticultural, agricultural or other products”</a:t>
            </a:r>
            <a:endParaRPr lang="en-US" dirty="0"/>
          </a:p>
          <a:p>
            <a:pPr lvl="1"/>
            <a:r>
              <a:rPr lang="en-US" dirty="0"/>
              <a:t>Goal to use 500,000 cubic yards annually of dredged material</a:t>
            </a:r>
          </a:p>
          <a:p>
            <a:pPr lvl="1"/>
            <a:r>
              <a:rPr lang="en-US" dirty="0"/>
              <a:t>Alternative Daily Cover at a Baltimore City landfill</a:t>
            </a:r>
          </a:p>
          <a:p>
            <a:pPr lvl="1"/>
            <a:r>
              <a:rPr lang="en-US" dirty="0"/>
              <a:t>Engineered fill &amp; light weight aggregate</a:t>
            </a:r>
          </a:p>
          <a:p>
            <a:r>
              <a:rPr lang="en-US" dirty="0"/>
              <a:t>Beneficial Use includes</a:t>
            </a:r>
          </a:p>
          <a:p>
            <a:pPr lvl="1"/>
            <a:r>
              <a:rPr lang="en-US" dirty="0"/>
              <a:t>Restoration of underwater grasses and islands</a:t>
            </a:r>
          </a:p>
          <a:p>
            <a:pPr lvl="1"/>
            <a:r>
              <a:rPr lang="en-US" dirty="0"/>
              <a:t>Creation or restoration of wetlands</a:t>
            </a:r>
          </a:p>
          <a:p>
            <a:pPr lvl="1"/>
            <a:r>
              <a:rPr lang="en-US" dirty="0"/>
              <a:t>Creation, restoration or enhancement of fish/shellfish habitat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425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F4647E-2888-40E5-9D84-5C87B9CC2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Dredged Material Containment Facilities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4038609C-0AD2-4999-930A-B48029778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35480"/>
            <a:ext cx="8717280" cy="4389120"/>
          </a:xfrm>
        </p:spPr>
        <p:txBody>
          <a:bodyPr/>
          <a:lstStyle/>
          <a:p>
            <a:r>
              <a:rPr lang="en-US" dirty="0"/>
              <a:t>Three Baltimore Harbor Sites</a:t>
            </a:r>
          </a:p>
          <a:p>
            <a:pPr lvl="1"/>
            <a:r>
              <a:rPr lang="en-US" dirty="0"/>
              <a:t>Hart-Miller Island</a:t>
            </a:r>
          </a:p>
          <a:p>
            <a:pPr lvl="2"/>
            <a:r>
              <a:rPr lang="en-US" dirty="0"/>
              <a:t>1,100 acre facility that no longer accepts new dredged material</a:t>
            </a:r>
          </a:p>
          <a:p>
            <a:pPr lvl="2"/>
            <a:r>
              <a:rPr lang="en-US" dirty="0"/>
              <a:t>South Cell is now a park open to the public (DNR)</a:t>
            </a:r>
          </a:p>
          <a:p>
            <a:pPr lvl="1"/>
            <a:r>
              <a:rPr lang="en-US" dirty="0"/>
              <a:t>Cox Creek</a:t>
            </a:r>
          </a:p>
          <a:p>
            <a:pPr lvl="2"/>
            <a:r>
              <a:rPr lang="en-US" dirty="0"/>
              <a:t>133 acre site</a:t>
            </a:r>
          </a:p>
          <a:p>
            <a:pPr lvl="2"/>
            <a:r>
              <a:rPr lang="en-US" dirty="0"/>
              <a:t>Recognized as a great site for bird watching</a:t>
            </a:r>
          </a:p>
          <a:p>
            <a:pPr lvl="1"/>
            <a:r>
              <a:rPr lang="en-US" dirty="0"/>
              <a:t>Masonville</a:t>
            </a:r>
          </a:p>
          <a:p>
            <a:pPr lvl="2"/>
            <a:r>
              <a:rPr lang="en-US" dirty="0"/>
              <a:t>141 acres</a:t>
            </a:r>
          </a:p>
          <a:p>
            <a:pPr lvl="2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Urban Wildlife Refuge Center in USA</a:t>
            </a:r>
          </a:p>
          <a:p>
            <a:pPr marL="393192" lvl="1" indent="0">
              <a:buNone/>
            </a:pPr>
            <a:endParaRPr lang="en-US" dirty="0"/>
          </a:p>
        </p:txBody>
      </p:sp>
      <p:pic>
        <p:nvPicPr>
          <p:cNvPr id="1026" name="Picture 2" descr="Image result for hart miller island">
            <a:extLst>
              <a:ext uri="{FF2B5EF4-FFF2-40B4-BE49-F238E27FC236}">
                <a16:creationId xmlns:a16="http://schemas.microsoft.com/office/drawing/2014/main" xmlns="" id="{6777FB74-AAF1-4082-9A4D-3AA940240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732" y="3671584"/>
            <a:ext cx="4140668" cy="274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202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0A6FD7-272D-4318-8334-A85F6499F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472" y="630936"/>
            <a:ext cx="3934968" cy="841248"/>
          </a:xfrm>
        </p:spPr>
        <p:txBody>
          <a:bodyPr/>
          <a:lstStyle/>
          <a:p>
            <a:r>
              <a:rPr lang="en-US" dirty="0"/>
              <a:t>Poplar Island</a:t>
            </a:r>
          </a:p>
        </p:txBody>
      </p:sp>
      <p:pic>
        <p:nvPicPr>
          <p:cNvPr id="1026" name="Picture 2" descr="Poplar Island Historic">
            <a:extLst>
              <a:ext uri="{FF2B5EF4-FFF2-40B4-BE49-F238E27FC236}">
                <a16:creationId xmlns:a16="http://schemas.microsoft.com/office/drawing/2014/main" xmlns="" id="{A7EDDB4D-D51D-49B9-8B30-5B0FBF83B3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12" y="1051560"/>
            <a:ext cx="3907536" cy="282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poplar island">
            <a:extLst>
              <a:ext uri="{FF2B5EF4-FFF2-40B4-BE49-F238E27FC236}">
                <a16:creationId xmlns:a16="http://schemas.microsoft.com/office/drawing/2014/main" xmlns="" id="{4266CED2-47DA-47B2-AE51-0BD8B6D46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344" y="4043574"/>
            <a:ext cx="5452872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poplar island expansion">
            <a:extLst>
              <a:ext uri="{FF2B5EF4-FFF2-40B4-BE49-F238E27FC236}">
                <a16:creationId xmlns:a16="http://schemas.microsoft.com/office/drawing/2014/main" xmlns="" id="{BB64E98A-61F6-4A45-BDF6-84209E435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62" y="4024091"/>
            <a:ext cx="5452872" cy="272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F96B8E0-19C5-4B07-B21C-ED9CA3F855A5}"/>
              </a:ext>
            </a:extLst>
          </p:cNvPr>
          <p:cNvSpPr txBox="1"/>
          <p:nvPr/>
        </p:nvSpPr>
        <p:spPr>
          <a:xfrm>
            <a:off x="475488" y="1408176"/>
            <a:ext cx="6199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78D25CC-5F7E-4873-8339-F5A8B521EF07}"/>
              </a:ext>
            </a:extLst>
          </p:cNvPr>
          <p:cNvSpPr txBox="1"/>
          <p:nvPr/>
        </p:nvSpPr>
        <p:spPr>
          <a:xfrm>
            <a:off x="746760" y="1646891"/>
            <a:ext cx="58887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Currently 1,140 acres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Expansion to add 575 additional acres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National model for habitat 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83393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F9CFC2-6DB7-401E-837A-08D2C4B17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A01BF4-DDD9-40D8-8969-5C86B7276F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The Port of Baltimore delivers well paying jobs across many sectors.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Private companies are making investments in Maryland because of the Port.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cheapest form of transportation is by water.  The closer goods can travel by water to their destination, the cheaper the costs.</a:t>
            </a:r>
          </a:p>
          <a:p>
            <a:endParaRPr lang="en-US" dirty="0"/>
          </a:p>
          <a:p>
            <a:r>
              <a:rPr lang="en-US" dirty="0"/>
              <a:t>We are using dredged material in beneficial ways to the environment and looking at innovative ways to reuse the material in commercial applications.</a:t>
            </a:r>
          </a:p>
        </p:txBody>
      </p:sp>
    </p:spTree>
    <p:extLst>
      <p:ext uri="{BB962C8B-B14F-4D97-AF65-F5344CB8AC3E}">
        <p14:creationId xmlns:p14="http://schemas.microsoft.com/office/powerpoint/2010/main" val="1697894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2A9C91DA-97DB-43D8-AD99-9B229612D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 of Baltimore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BF36A669-C3DD-41DF-BEDD-9DC38814A0F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Mix of private and state owned public terminals</a:t>
            </a:r>
          </a:p>
          <a:p>
            <a:r>
              <a:rPr lang="en-US" dirty="0"/>
              <a:t>9</a:t>
            </a:r>
            <a:r>
              <a:rPr lang="en-US" baseline="30000" dirty="0"/>
              <a:t>th</a:t>
            </a:r>
            <a:r>
              <a:rPr lang="en-US" dirty="0"/>
              <a:t> largest port in the nation for international cargo value ($51B)</a:t>
            </a:r>
          </a:p>
          <a:p>
            <a:r>
              <a:rPr lang="en-US" dirty="0"/>
              <a:t>12</a:t>
            </a:r>
            <a:r>
              <a:rPr lang="en-US" baseline="30000" dirty="0"/>
              <a:t>th</a:t>
            </a:r>
            <a:r>
              <a:rPr lang="en-US" dirty="0"/>
              <a:t> largest port for international tons (38.4 million)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DD418B94-C1AC-4910-A0E1-215F79F3B7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5" t="3660" r="5889" b="32121"/>
          <a:stretch/>
        </p:blipFill>
        <p:spPr>
          <a:xfrm>
            <a:off x="6070060" y="914400"/>
            <a:ext cx="5908580" cy="5806708"/>
          </a:xfrm>
        </p:spPr>
      </p:pic>
    </p:spTree>
    <p:extLst>
      <p:ext uri="{BB962C8B-B14F-4D97-AF65-F5344CB8AC3E}">
        <p14:creationId xmlns:p14="http://schemas.microsoft.com/office/powerpoint/2010/main" val="2392466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5C7769-A3A4-4ABC-AF58-8C49102AA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dirty="0"/>
              <a:t>Maryland Port Administration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4609E77B-0AA7-45C0-9CB1-F512518948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Established originally in 1956 as the Maryland Port Authority until 1971 when it was placed under Maryland Department of Transportation (MDOT).</a:t>
            </a:r>
          </a:p>
          <a:p>
            <a:r>
              <a:rPr lang="en-US" dirty="0"/>
              <a:t>Clear purpose:  </a:t>
            </a:r>
            <a:r>
              <a:rPr lang="en-US" i="1" dirty="0"/>
              <a:t>To increase the flow of waterborne commerce through the ports in the State of Maryland in a manner that provides benefit to the citizens of the State.</a:t>
            </a:r>
          </a:p>
          <a:p>
            <a:pPr lvl="1"/>
            <a:r>
              <a:rPr lang="en-US" dirty="0"/>
              <a:t>Maintain and improve facilities</a:t>
            </a:r>
          </a:p>
          <a:p>
            <a:pPr lvl="1"/>
            <a:r>
              <a:rPr lang="en-US" dirty="0"/>
              <a:t>MDOT MPA is the local sponsor for the U.S. Army Corps of Engineers projects</a:t>
            </a:r>
          </a:p>
          <a:p>
            <a:pPr lvl="1"/>
            <a:r>
              <a:rPr lang="en-US" dirty="0"/>
              <a:t>Promote and market the Port of Baltimore</a:t>
            </a:r>
          </a:p>
          <a:p>
            <a:pPr lvl="1"/>
            <a:endParaRPr lang="en-US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BCB0BD9-DAB6-4CC5-9A14-988D8C954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82" y="975177"/>
            <a:ext cx="2044117" cy="79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133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7085A8-DB2A-4893-8ABD-C6DE00A87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Economic Impact / Benefit to Maryland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683E88-51C2-4510-A7D0-8E0FD9A01EE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13,650 Direct Jobs in Maryland</a:t>
            </a:r>
          </a:p>
          <a:p>
            <a:pPr lvl="1"/>
            <a:r>
              <a:rPr lang="en-US" dirty="0"/>
              <a:t>Baltimore City		4,000 jobs</a:t>
            </a:r>
          </a:p>
          <a:p>
            <a:pPr lvl="1"/>
            <a:r>
              <a:rPr lang="en-US" dirty="0"/>
              <a:t>Baltimore County	2,930 jobs</a:t>
            </a:r>
          </a:p>
          <a:p>
            <a:pPr lvl="1"/>
            <a:r>
              <a:rPr lang="en-US" dirty="0"/>
              <a:t>Anne Arundel		2,480 jobs</a:t>
            </a:r>
          </a:p>
          <a:p>
            <a:pPr lvl="1"/>
            <a:r>
              <a:rPr lang="en-US" dirty="0"/>
              <a:t>Harford			800 jobs</a:t>
            </a:r>
          </a:p>
          <a:p>
            <a:pPr lvl="1"/>
            <a:r>
              <a:rPr lang="en-US" dirty="0"/>
              <a:t>Howard			200 jobs</a:t>
            </a:r>
          </a:p>
          <a:p>
            <a:pPr lvl="1"/>
            <a:r>
              <a:rPr lang="en-US" dirty="0"/>
              <a:t>other 			3,230 jobs</a:t>
            </a:r>
          </a:p>
          <a:p>
            <a:r>
              <a:rPr lang="en-US" dirty="0"/>
              <a:t>20,270 Indirect and Induced Jobs</a:t>
            </a:r>
          </a:p>
          <a:p>
            <a:r>
              <a:rPr lang="en-US" dirty="0"/>
              <a:t>93,700 Related Jobs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31B71BE-9001-424B-89FE-AF00C941228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$2.9 Billion in personal wages</a:t>
            </a:r>
          </a:p>
          <a:p>
            <a:r>
              <a:rPr lang="en-US" dirty="0"/>
              <a:t>Average annual salary: $61,877</a:t>
            </a:r>
          </a:p>
          <a:p>
            <a:pPr lvl="1"/>
            <a:r>
              <a:rPr lang="en-US" dirty="0"/>
              <a:t>16% higher than average Maryland annual wage</a:t>
            </a:r>
          </a:p>
          <a:p>
            <a:r>
              <a:rPr lang="en-US" dirty="0"/>
              <a:t>$2.2 Billion in business revenues</a:t>
            </a:r>
          </a:p>
          <a:p>
            <a:r>
              <a:rPr lang="en-US" dirty="0"/>
              <a:t>$310 million in state and local tax revenues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D99189F-A371-4EBE-9064-CEBE61B2258B}"/>
              </a:ext>
            </a:extLst>
          </p:cNvPr>
          <p:cNvSpPr txBox="1"/>
          <p:nvPr/>
        </p:nvSpPr>
        <p:spPr>
          <a:xfrm>
            <a:off x="6820250" y="6258187"/>
            <a:ext cx="4664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Based on 2014 data</a:t>
            </a:r>
          </a:p>
        </p:txBody>
      </p:sp>
    </p:spTree>
    <p:extLst>
      <p:ext uri="{BB962C8B-B14F-4D97-AF65-F5344CB8AC3E}">
        <p14:creationId xmlns:p14="http://schemas.microsoft.com/office/powerpoint/2010/main" val="1758378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84" t="-1" r="-332" b="602"/>
          <a:stretch/>
        </p:blipFill>
        <p:spPr>
          <a:xfrm>
            <a:off x="846672" y="1476290"/>
            <a:ext cx="3313767" cy="49528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40"/>
          <a:stretch/>
        </p:blipFill>
        <p:spPr>
          <a:xfrm>
            <a:off x="4100950" y="1447737"/>
            <a:ext cx="6580019" cy="4986588"/>
          </a:xfrm>
          <a:prstGeom prst="rect">
            <a:avLst/>
          </a:prstGeom>
        </p:spPr>
      </p:pic>
      <p:cxnSp>
        <p:nvCxnSpPr>
          <p:cNvPr id="6" name="Shape 76"/>
          <p:cNvCxnSpPr>
            <a:cxnSpLocks/>
          </p:cNvCxnSpPr>
          <p:nvPr/>
        </p:nvCxnSpPr>
        <p:spPr>
          <a:xfrm rot="10800000" flipV="1">
            <a:off x="1624637" y="2804304"/>
            <a:ext cx="4343176" cy="678471"/>
          </a:xfrm>
          <a:prstGeom prst="curvedConnector3">
            <a:avLst>
              <a:gd name="adj1" fmla="val 50000"/>
            </a:avLst>
          </a:prstGeom>
          <a:ln w="158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57"/>
          <p:cNvCxnSpPr>
            <a:cxnSpLocks/>
          </p:cNvCxnSpPr>
          <p:nvPr/>
        </p:nvCxnSpPr>
        <p:spPr>
          <a:xfrm rot="10800000" flipV="1">
            <a:off x="3493269" y="2829313"/>
            <a:ext cx="2522161" cy="2353846"/>
          </a:xfrm>
          <a:prstGeom prst="curvedConnector3">
            <a:avLst>
              <a:gd name="adj1" fmla="val 50000"/>
            </a:avLst>
          </a:prstGeom>
          <a:ln w="158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61"/>
          <p:cNvCxnSpPr/>
          <p:nvPr/>
        </p:nvCxnSpPr>
        <p:spPr>
          <a:xfrm>
            <a:off x="6443907" y="2682839"/>
            <a:ext cx="2543805" cy="1325825"/>
          </a:xfrm>
          <a:prstGeom prst="curvedConnector3">
            <a:avLst>
              <a:gd name="adj1" fmla="val 50000"/>
            </a:avLst>
          </a:prstGeom>
          <a:ln w="158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477001" y="2683861"/>
            <a:ext cx="3467929" cy="309086"/>
          </a:xfrm>
          <a:prstGeom prst="straightConnector1">
            <a:avLst/>
          </a:prstGeom>
          <a:ln w="158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80"/>
          <p:cNvCxnSpPr>
            <a:cxnSpLocks/>
          </p:cNvCxnSpPr>
          <p:nvPr/>
        </p:nvCxnSpPr>
        <p:spPr>
          <a:xfrm flipV="1">
            <a:off x="6467382" y="2538434"/>
            <a:ext cx="3161119" cy="137235"/>
          </a:xfrm>
          <a:prstGeom prst="curvedConnector3">
            <a:avLst>
              <a:gd name="adj1" fmla="val 50000"/>
            </a:avLst>
          </a:prstGeom>
          <a:ln w="158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072" y="3152524"/>
            <a:ext cx="609600" cy="44241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190" y="2948469"/>
            <a:ext cx="994517" cy="66044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709701" y="3213113"/>
            <a:ext cx="457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Coal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753" y="3164954"/>
            <a:ext cx="461987" cy="461987"/>
          </a:xfrm>
          <a:prstGeom prst="rect">
            <a:avLst/>
          </a:prstGeom>
        </p:spPr>
      </p:pic>
      <p:pic>
        <p:nvPicPr>
          <p:cNvPr id="27" name="Picture 4" descr="C:\All Files\dominic\JD tractor.ep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710" y="5251449"/>
            <a:ext cx="733802" cy="50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407" y="3935475"/>
            <a:ext cx="693577" cy="454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913" y="2102679"/>
            <a:ext cx="771897" cy="49163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619" y="2099072"/>
            <a:ext cx="994517" cy="660442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8010667" y="2412159"/>
            <a:ext cx="457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Coal</a:t>
            </a:r>
          </a:p>
        </p:txBody>
      </p:sp>
      <p:cxnSp>
        <p:nvCxnSpPr>
          <p:cNvPr id="34" name="Curved Connector 74"/>
          <p:cNvCxnSpPr>
            <a:cxnSpLocks/>
          </p:cNvCxnSpPr>
          <p:nvPr/>
        </p:nvCxnSpPr>
        <p:spPr>
          <a:xfrm flipV="1">
            <a:off x="2130357" y="2706646"/>
            <a:ext cx="3849369" cy="319022"/>
          </a:xfrm>
          <a:prstGeom prst="curvedConnector3">
            <a:avLst>
              <a:gd name="adj1" fmla="val 50000"/>
            </a:avLst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790" y="2722465"/>
            <a:ext cx="644006" cy="37284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631" y="2418025"/>
            <a:ext cx="645970" cy="645970"/>
          </a:xfrm>
          <a:prstGeom prst="rect">
            <a:avLst/>
          </a:prstGeom>
        </p:spPr>
      </p:pic>
      <p:cxnSp>
        <p:nvCxnSpPr>
          <p:cNvPr id="45" name="Curved Connector 85"/>
          <p:cNvCxnSpPr>
            <a:cxnSpLocks/>
          </p:cNvCxnSpPr>
          <p:nvPr/>
        </p:nvCxnSpPr>
        <p:spPr>
          <a:xfrm rot="5400000" flipH="1" flipV="1">
            <a:off x="5487903" y="3072936"/>
            <a:ext cx="624869" cy="580353"/>
          </a:xfrm>
          <a:prstGeom prst="curvedConnector3">
            <a:avLst>
              <a:gd name="adj1" fmla="val 50000"/>
            </a:avLst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900" y="3606958"/>
            <a:ext cx="587022" cy="587022"/>
          </a:xfrm>
          <a:prstGeom prst="rect">
            <a:avLst/>
          </a:prstGeom>
        </p:spPr>
      </p:pic>
      <p:cxnSp>
        <p:nvCxnSpPr>
          <p:cNvPr id="54" name="Curved Connector 41"/>
          <p:cNvCxnSpPr>
            <a:cxnSpLocks/>
          </p:cNvCxnSpPr>
          <p:nvPr/>
        </p:nvCxnSpPr>
        <p:spPr>
          <a:xfrm rot="5400000" flipH="1" flipV="1">
            <a:off x="5169364" y="3931074"/>
            <a:ext cx="1919835" cy="302130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5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778" y="5053077"/>
            <a:ext cx="1051718" cy="608541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6002705" y="5208169"/>
            <a:ext cx="685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Salt</a:t>
            </a:r>
          </a:p>
        </p:txBody>
      </p:sp>
      <p:cxnSp>
        <p:nvCxnSpPr>
          <p:cNvPr id="59" name="Shape 48"/>
          <p:cNvCxnSpPr/>
          <p:nvPr/>
        </p:nvCxnSpPr>
        <p:spPr>
          <a:xfrm rot="16200000" flipV="1">
            <a:off x="5964807" y="3562224"/>
            <a:ext cx="1642380" cy="761998"/>
          </a:xfrm>
          <a:prstGeom prst="curvedConnector3">
            <a:avLst>
              <a:gd name="adj1" fmla="val 50000"/>
            </a:avLst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6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666" y="4892944"/>
            <a:ext cx="585119" cy="504413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001" y="4254416"/>
            <a:ext cx="424467" cy="594254"/>
          </a:xfrm>
          <a:prstGeom prst="rect">
            <a:avLst/>
          </a:prstGeom>
        </p:spPr>
      </p:pic>
      <p:cxnSp>
        <p:nvCxnSpPr>
          <p:cNvPr id="64" name="Curved Connector 54"/>
          <p:cNvCxnSpPr>
            <a:cxnSpLocks/>
          </p:cNvCxnSpPr>
          <p:nvPr/>
        </p:nvCxnSpPr>
        <p:spPr>
          <a:xfrm rot="10800000">
            <a:off x="6588485" y="2899374"/>
            <a:ext cx="2531444" cy="2163874"/>
          </a:xfrm>
          <a:prstGeom prst="curvedConnector3">
            <a:avLst>
              <a:gd name="adj1" fmla="val 50000"/>
            </a:avLst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6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805" y="5066411"/>
            <a:ext cx="772598" cy="331952"/>
          </a:xfrm>
          <a:prstGeom prst="rect">
            <a:avLst/>
          </a:prstGeom>
        </p:spPr>
      </p:pic>
      <p:cxnSp>
        <p:nvCxnSpPr>
          <p:cNvPr id="72" name="Curved Connector 82"/>
          <p:cNvCxnSpPr>
            <a:cxnSpLocks/>
            <a:endCxn id="5" idx="0"/>
          </p:cNvCxnSpPr>
          <p:nvPr/>
        </p:nvCxnSpPr>
        <p:spPr>
          <a:xfrm rot="10800000" flipV="1">
            <a:off x="6298725" y="2092082"/>
            <a:ext cx="3141644" cy="568062"/>
          </a:xfrm>
          <a:prstGeom prst="curvedConnector2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Picture 7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148" y="1721811"/>
            <a:ext cx="523238" cy="409694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747" y="1851891"/>
            <a:ext cx="852185" cy="445549"/>
          </a:xfrm>
          <a:prstGeom prst="rect">
            <a:avLst/>
          </a:prstGeom>
        </p:spPr>
      </p:pic>
      <p:cxnSp>
        <p:nvCxnSpPr>
          <p:cNvPr id="83" name="Curved Connector 10"/>
          <p:cNvCxnSpPr>
            <a:cxnSpLocks/>
          </p:cNvCxnSpPr>
          <p:nvPr/>
        </p:nvCxnSpPr>
        <p:spPr>
          <a:xfrm rot="10800000">
            <a:off x="6559785" y="2798725"/>
            <a:ext cx="3167826" cy="817795"/>
          </a:xfrm>
          <a:prstGeom prst="curvedConnector3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Picture 8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1" y="3407876"/>
            <a:ext cx="734671" cy="482902"/>
          </a:xfrm>
          <a:prstGeom prst="rect">
            <a:avLst/>
          </a:prstGeom>
        </p:spPr>
      </p:pic>
      <p:cxnSp>
        <p:nvCxnSpPr>
          <p:cNvPr id="87" name="Straight Arrow Connector 86"/>
          <p:cNvCxnSpPr/>
          <p:nvPr/>
        </p:nvCxnSpPr>
        <p:spPr>
          <a:xfrm>
            <a:off x="5973362" y="2124733"/>
            <a:ext cx="182582" cy="574142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" name="Picture 8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734" y="1790069"/>
            <a:ext cx="710018" cy="522573"/>
          </a:xfrm>
          <a:prstGeom prst="rect">
            <a:avLst/>
          </a:prstGeom>
        </p:spPr>
      </p:pic>
      <p:sp>
        <p:nvSpPr>
          <p:cNvPr id="93" name="TextBox 53"/>
          <p:cNvSpPr txBox="1"/>
          <p:nvPr/>
        </p:nvSpPr>
        <p:spPr>
          <a:xfrm>
            <a:off x="5248472" y="2260337"/>
            <a:ext cx="7238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Bitumen</a:t>
            </a:r>
          </a:p>
        </p:txBody>
      </p:sp>
      <p:sp>
        <p:nvSpPr>
          <p:cNvPr id="94" name="Title 1"/>
          <p:cNvSpPr txBox="1">
            <a:spLocks/>
          </p:cNvSpPr>
          <p:nvPr/>
        </p:nvSpPr>
        <p:spPr>
          <a:xfrm>
            <a:off x="778213" y="613995"/>
            <a:ext cx="9902756" cy="8683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solidFill>
                  <a:schemeClr val="tx2"/>
                </a:solidFill>
              </a:rPr>
              <a:t>Port of Baltimore Imports &amp; Exports</a:t>
            </a:r>
          </a:p>
        </p:txBody>
      </p:sp>
      <p:pic>
        <p:nvPicPr>
          <p:cNvPr id="98" name="Picture 9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246" y="1671263"/>
            <a:ext cx="470753" cy="470753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370" y="2176822"/>
            <a:ext cx="829672" cy="392286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752" y="2687224"/>
            <a:ext cx="970912" cy="349261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899" y="3190502"/>
            <a:ext cx="610976" cy="305488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145" y="4536581"/>
            <a:ext cx="987613" cy="646578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393" y="2627364"/>
            <a:ext cx="705224" cy="351201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929" y="1462996"/>
            <a:ext cx="762000" cy="571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061675" y="2660144"/>
            <a:ext cx="474099" cy="46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965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Image result for California">
            <a:extLst>
              <a:ext uri="{FF2B5EF4-FFF2-40B4-BE49-F238E27FC236}">
                <a16:creationId xmlns:a16="http://schemas.microsoft.com/office/drawing/2014/main" xmlns="" id="{B1EB2B3A-0778-4052-8318-7B9778B4DB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" t="8213" r="54835" b="8213"/>
          <a:stretch/>
        </p:blipFill>
        <p:spPr bwMode="auto">
          <a:xfrm rot="274265">
            <a:off x="4194148" y="3001429"/>
            <a:ext cx="1415358" cy="158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33F571B3-91D9-4E49-A13A-F367C4510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480" y="911834"/>
            <a:ext cx="5040741" cy="1058950"/>
          </a:xfrm>
        </p:spPr>
        <p:txBody>
          <a:bodyPr>
            <a:noAutofit/>
          </a:bodyPr>
          <a:lstStyle/>
          <a:p>
            <a:r>
              <a:rPr lang="en-US" sz="3600" dirty="0"/>
              <a:t>Manufacturers Exporting through the POB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427B74A5-4277-4959-B5A4-176285F3D0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1810" y="2128347"/>
            <a:ext cx="4224971" cy="333964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Ford</a:t>
            </a:r>
          </a:p>
          <a:p>
            <a:r>
              <a:rPr lang="en-US" dirty="0"/>
              <a:t>Fiat Chrysler</a:t>
            </a:r>
          </a:p>
          <a:p>
            <a:r>
              <a:rPr lang="en-US" dirty="0"/>
              <a:t>General Motors</a:t>
            </a:r>
          </a:p>
          <a:p>
            <a:r>
              <a:rPr lang="en-US" dirty="0"/>
              <a:t>Tesla</a:t>
            </a:r>
          </a:p>
          <a:p>
            <a:r>
              <a:rPr lang="en-US" dirty="0"/>
              <a:t>Toyota</a:t>
            </a:r>
          </a:p>
          <a:p>
            <a:r>
              <a:rPr lang="en-US" dirty="0"/>
              <a:t>Honda</a:t>
            </a:r>
          </a:p>
          <a:p>
            <a:r>
              <a:rPr lang="en-US" dirty="0"/>
              <a:t>Caterpillar</a:t>
            </a:r>
          </a:p>
          <a:p>
            <a:r>
              <a:rPr lang="en-US" dirty="0"/>
              <a:t>John Deere</a:t>
            </a:r>
          </a:p>
          <a:p>
            <a:r>
              <a:rPr lang="en-US" dirty="0"/>
              <a:t>CNH</a:t>
            </a:r>
          </a:p>
        </p:txBody>
      </p:sp>
      <p:pic>
        <p:nvPicPr>
          <p:cNvPr id="7" name="Picture 2" descr="http://www.viewpointcorp.com/wp-content/uploads/2011/03/USA-map.jpg">
            <a:extLst>
              <a:ext uri="{FF2B5EF4-FFF2-40B4-BE49-F238E27FC236}">
                <a16:creationId xmlns:a16="http://schemas.microsoft.com/office/drawing/2014/main" xmlns="" id="{2C6A47B7-1C19-4429-9BE1-855763D7036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7715" y="1263872"/>
            <a:ext cx="5535039" cy="52876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F419E90-4127-4697-AB7D-C5B2ABE092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964" y="2964366"/>
            <a:ext cx="779358" cy="777630"/>
          </a:xfrm>
          <a:prstGeom prst="rect">
            <a:avLst/>
          </a:prstGeom>
        </p:spPr>
      </p:pic>
      <p:pic>
        <p:nvPicPr>
          <p:cNvPr id="11" name="Picture 10" descr="ford logo.bmp">
            <a:extLst>
              <a:ext uri="{FF2B5EF4-FFF2-40B4-BE49-F238E27FC236}">
                <a16:creationId xmlns:a16="http://schemas.microsoft.com/office/drawing/2014/main" xmlns="" id="{1CA19D28-CB8E-4CF2-BEF7-E6BB6BC56DF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5322" y="2691950"/>
            <a:ext cx="627411" cy="482364"/>
          </a:xfrm>
          <a:prstGeom prst="rect">
            <a:avLst/>
          </a:prstGeom>
        </p:spPr>
      </p:pic>
      <p:pic>
        <p:nvPicPr>
          <p:cNvPr id="19" name="Picture 18" descr="toyota.bmp">
            <a:extLst>
              <a:ext uri="{FF2B5EF4-FFF2-40B4-BE49-F238E27FC236}">
                <a16:creationId xmlns:a16="http://schemas.microsoft.com/office/drawing/2014/main" xmlns="" id="{35DF2697-ACCC-4852-B003-FA4CA910F26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8192" y="3545194"/>
            <a:ext cx="581631" cy="483602"/>
          </a:xfrm>
          <a:prstGeom prst="rect">
            <a:avLst/>
          </a:prstGeom>
        </p:spPr>
      </p:pic>
      <p:pic>
        <p:nvPicPr>
          <p:cNvPr id="21" name="Picture 2" descr="Image result for fiat chrysler">
            <a:extLst>
              <a:ext uri="{FF2B5EF4-FFF2-40B4-BE49-F238E27FC236}">
                <a16:creationId xmlns:a16="http://schemas.microsoft.com/office/drawing/2014/main" xmlns="" id="{50E1BA1A-9D5D-4691-BB92-75372827A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515" y="2808965"/>
            <a:ext cx="863952" cy="329606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AACBDAA-B8EF-4D1F-B309-87BDE064A0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400" y="3256954"/>
            <a:ext cx="639050" cy="6355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7334C00-3A13-449E-B3BE-5203F999A7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504" y="2323878"/>
            <a:ext cx="702957" cy="40954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045C4BE-08A3-415D-BDFE-CA869AAE6F1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693" y="2687615"/>
            <a:ext cx="706980" cy="450956"/>
          </a:xfrm>
          <a:prstGeom prst="rect">
            <a:avLst/>
          </a:prstGeom>
        </p:spPr>
      </p:pic>
      <p:pic>
        <p:nvPicPr>
          <p:cNvPr id="31" name="Picture 30" descr="gm logo.bmp">
            <a:extLst>
              <a:ext uri="{FF2B5EF4-FFF2-40B4-BE49-F238E27FC236}">
                <a16:creationId xmlns:a16="http://schemas.microsoft.com/office/drawing/2014/main" xmlns="" id="{8DC0D25C-E8A6-4970-B612-C5E9B7115C8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1062" y="2055303"/>
            <a:ext cx="537150" cy="537150"/>
          </a:xfrm>
          <a:prstGeom prst="rect">
            <a:avLst/>
          </a:prstGeom>
        </p:spPr>
      </p:pic>
      <p:pic>
        <p:nvPicPr>
          <p:cNvPr id="2052" name="Picture 4" descr="Image result for tesla logo png">
            <a:extLst>
              <a:ext uri="{FF2B5EF4-FFF2-40B4-BE49-F238E27FC236}">
                <a16:creationId xmlns:a16="http://schemas.microsoft.com/office/drawing/2014/main" xmlns="" id="{1AF2E3BB-3574-4557-8787-B36E0B44F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859" y="3462911"/>
            <a:ext cx="558663" cy="72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" name="Picture 2047">
            <a:extLst>
              <a:ext uri="{FF2B5EF4-FFF2-40B4-BE49-F238E27FC236}">
                <a16:creationId xmlns:a16="http://schemas.microsoft.com/office/drawing/2014/main" xmlns="" id="{7B2A4706-84A3-4C3A-B869-3233073748A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217" y="1970784"/>
            <a:ext cx="537149" cy="412099"/>
          </a:xfrm>
          <a:prstGeom prst="rect">
            <a:avLst/>
          </a:prstGeom>
        </p:spPr>
      </p:pic>
      <p:sp>
        <p:nvSpPr>
          <p:cNvPr id="2049" name="TextBox 2048">
            <a:extLst>
              <a:ext uri="{FF2B5EF4-FFF2-40B4-BE49-F238E27FC236}">
                <a16:creationId xmlns:a16="http://schemas.microsoft.com/office/drawing/2014/main" xmlns="" id="{5061AC16-AFCD-4C7A-8A1B-2FF00B247287}"/>
              </a:ext>
            </a:extLst>
          </p:cNvPr>
          <p:cNvSpPr txBox="1"/>
          <p:nvPr/>
        </p:nvSpPr>
        <p:spPr>
          <a:xfrm>
            <a:off x="523480" y="5535908"/>
            <a:ext cx="4837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The Port of Baltimore is the largest port in the USA for the handling of automobiles and roll-on/roll-off (Ro/Ro) equipment.  </a:t>
            </a:r>
          </a:p>
        </p:txBody>
      </p:sp>
    </p:spTree>
    <p:extLst>
      <p:ext uri="{BB962C8B-B14F-4D97-AF65-F5344CB8AC3E}">
        <p14:creationId xmlns:p14="http://schemas.microsoft.com/office/powerpoint/2010/main" val="4068902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map of maryland counties">
            <a:extLst>
              <a:ext uri="{FF2B5EF4-FFF2-40B4-BE49-F238E27FC236}">
                <a16:creationId xmlns:a16="http://schemas.microsoft.com/office/drawing/2014/main" xmlns="" id="{4D376F3D-6557-497A-A559-11FC734DBE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072" y="1373950"/>
            <a:ext cx="9957732" cy="5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xmlns="" id="{B531865A-3322-44D4-A6E6-3619B4BD3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936" y="318194"/>
            <a:ext cx="10972800" cy="1055756"/>
          </a:xfrm>
        </p:spPr>
        <p:txBody>
          <a:bodyPr/>
          <a:lstStyle/>
          <a:p>
            <a:r>
              <a:rPr lang="en-US" dirty="0"/>
              <a:t>Companies in Maryland using the POB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3CE8188-F8CF-4555-9E33-602133C2819D}"/>
              </a:ext>
            </a:extLst>
          </p:cNvPr>
          <p:cNvSpPr txBox="1"/>
          <p:nvPr/>
        </p:nvSpPr>
        <p:spPr>
          <a:xfrm>
            <a:off x="180364" y="3043768"/>
            <a:ext cx="1862446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Total Biz Fulfillment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D7683D43-40C4-42BB-9860-B15C98662F2C}"/>
              </a:ext>
            </a:extLst>
          </p:cNvPr>
          <p:cNvCxnSpPr>
            <a:cxnSpLocks/>
          </p:cNvCxnSpPr>
          <p:nvPr/>
        </p:nvCxnSpPr>
        <p:spPr>
          <a:xfrm flipV="1">
            <a:off x="713064" y="1662756"/>
            <a:ext cx="1015068" cy="1400962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6F2CE77-A055-4651-84C0-08FFBC9F1959}"/>
              </a:ext>
            </a:extLst>
          </p:cNvPr>
          <p:cNvSpPr txBox="1"/>
          <p:nvPr/>
        </p:nvSpPr>
        <p:spPr>
          <a:xfrm>
            <a:off x="207665" y="3497874"/>
            <a:ext cx="2167378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Clark Associates</a:t>
            </a:r>
          </a:p>
          <a:p>
            <a:r>
              <a:rPr lang="en-US" sz="1400" dirty="0">
                <a:solidFill>
                  <a:schemeClr val="accent1"/>
                </a:solidFill>
              </a:rPr>
              <a:t>D S Livestock Equipment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66FAA221-7FC5-4A67-8F60-FA855EF9781F}"/>
              </a:ext>
            </a:extLst>
          </p:cNvPr>
          <p:cNvCxnSpPr>
            <a:cxnSpLocks/>
          </p:cNvCxnSpPr>
          <p:nvPr/>
        </p:nvCxnSpPr>
        <p:spPr>
          <a:xfrm flipV="1">
            <a:off x="2282897" y="1714695"/>
            <a:ext cx="615892" cy="1783179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1CA5573-E4F8-4DA9-84D2-E551E270F4D6}"/>
              </a:ext>
            </a:extLst>
          </p:cNvPr>
          <p:cNvSpPr txBox="1"/>
          <p:nvPr/>
        </p:nvSpPr>
        <p:spPr>
          <a:xfrm>
            <a:off x="180364" y="4147781"/>
            <a:ext cx="2383277" cy="116955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Bowman Logistics</a:t>
            </a:r>
          </a:p>
          <a:p>
            <a:r>
              <a:rPr lang="en-US" sz="1400" dirty="0" err="1">
                <a:solidFill>
                  <a:schemeClr val="accent1"/>
                </a:solidFill>
              </a:rPr>
              <a:t>Rayloc</a:t>
            </a:r>
            <a:r>
              <a:rPr lang="en-US" sz="1400" dirty="0">
                <a:solidFill>
                  <a:schemeClr val="accent1"/>
                </a:solidFill>
              </a:rPr>
              <a:t> / Genuine Auto Parts</a:t>
            </a:r>
          </a:p>
          <a:p>
            <a:r>
              <a:rPr lang="en-US" sz="1400" dirty="0">
                <a:solidFill>
                  <a:schemeClr val="accent1"/>
                </a:solidFill>
              </a:rPr>
              <a:t>Staples</a:t>
            </a:r>
          </a:p>
          <a:p>
            <a:r>
              <a:rPr lang="en-US" sz="1400" dirty="0">
                <a:solidFill>
                  <a:schemeClr val="accent1"/>
                </a:solidFill>
              </a:rPr>
              <a:t>Tractor Supply</a:t>
            </a:r>
          </a:p>
          <a:p>
            <a:r>
              <a:rPr lang="en-US" sz="1400" dirty="0">
                <a:solidFill>
                  <a:schemeClr val="accent1"/>
                </a:solidFill>
              </a:rPr>
              <a:t>Volvo Powertrain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96914464-5496-4D51-9E86-33D2D90013BC}"/>
              </a:ext>
            </a:extLst>
          </p:cNvPr>
          <p:cNvCxnSpPr>
            <a:cxnSpLocks/>
          </p:cNvCxnSpPr>
          <p:nvPr/>
        </p:nvCxnSpPr>
        <p:spPr>
          <a:xfrm flipV="1">
            <a:off x="2520469" y="1662757"/>
            <a:ext cx="2001465" cy="2485024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81FB8E4-E2B4-4053-900C-F5C2DAB4009F}"/>
              </a:ext>
            </a:extLst>
          </p:cNvPr>
          <p:cNvSpPr txBox="1"/>
          <p:nvPr/>
        </p:nvSpPr>
        <p:spPr>
          <a:xfrm>
            <a:off x="3390549" y="3063718"/>
            <a:ext cx="2196978" cy="738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Aldi</a:t>
            </a:r>
          </a:p>
          <a:p>
            <a:r>
              <a:rPr lang="en-US" sz="1400" dirty="0" err="1">
                <a:solidFill>
                  <a:schemeClr val="accent1"/>
                </a:solidFill>
              </a:rPr>
              <a:t>Bramati</a:t>
            </a:r>
            <a:r>
              <a:rPr lang="en-US" sz="1400" dirty="0">
                <a:solidFill>
                  <a:schemeClr val="accent1"/>
                </a:solidFill>
              </a:rPr>
              <a:t> Marble &amp; Granite</a:t>
            </a:r>
          </a:p>
          <a:p>
            <a:r>
              <a:rPr lang="en-US" sz="1400" dirty="0">
                <a:solidFill>
                  <a:schemeClr val="accent1"/>
                </a:solidFill>
              </a:rPr>
              <a:t>Costco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EE5D919A-F50F-4184-9407-5350E3082D00}"/>
              </a:ext>
            </a:extLst>
          </p:cNvPr>
          <p:cNvCxnSpPr>
            <a:cxnSpLocks/>
          </p:cNvCxnSpPr>
          <p:nvPr/>
        </p:nvCxnSpPr>
        <p:spPr>
          <a:xfrm flipV="1">
            <a:off x="4960245" y="2052536"/>
            <a:ext cx="765086" cy="1011183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C6901F3-76C9-4146-807D-72C0C76DBB55}"/>
              </a:ext>
            </a:extLst>
          </p:cNvPr>
          <p:cNvSpPr txBox="1"/>
          <p:nvPr/>
        </p:nvSpPr>
        <p:spPr>
          <a:xfrm>
            <a:off x="3390549" y="3937093"/>
            <a:ext cx="2196978" cy="738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Albert </a:t>
            </a:r>
            <a:r>
              <a:rPr lang="en-US" sz="1400" dirty="0" err="1">
                <a:solidFill>
                  <a:schemeClr val="accent1"/>
                </a:solidFill>
              </a:rPr>
              <a:t>Uster</a:t>
            </a:r>
            <a:r>
              <a:rPr lang="en-US" sz="1400" dirty="0">
                <a:solidFill>
                  <a:schemeClr val="accent1"/>
                </a:solidFill>
              </a:rPr>
              <a:t> Imports</a:t>
            </a:r>
          </a:p>
          <a:p>
            <a:r>
              <a:rPr lang="en-US" sz="1400" dirty="0">
                <a:solidFill>
                  <a:schemeClr val="accent1"/>
                </a:solidFill>
              </a:rPr>
              <a:t>Architectural Ceramics</a:t>
            </a:r>
          </a:p>
          <a:p>
            <a:r>
              <a:rPr lang="en-US" sz="1400" dirty="0" err="1">
                <a:solidFill>
                  <a:schemeClr val="accent1"/>
                </a:solidFill>
              </a:rPr>
              <a:t>Nutricia</a:t>
            </a:r>
            <a:r>
              <a:rPr lang="en-US" sz="1400" dirty="0">
                <a:solidFill>
                  <a:schemeClr val="accent1"/>
                </a:solidFill>
              </a:rPr>
              <a:t> North America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626DB41A-05E0-4619-9F0E-305B2C073225}"/>
              </a:ext>
            </a:extLst>
          </p:cNvPr>
          <p:cNvCxnSpPr>
            <a:cxnSpLocks/>
          </p:cNvCxnSpPr>
          <p:nvPr/>
        </p:nvCxnSpPr>
        <p:spPr>
          <a:xfrm flipV="1">
            <a:off x="5599488" y="3236713"/>
            <a:ext cx="765086" cy="1011183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2FF38AC-AC7A-49F8-9B07-A193D96D7E2B}"/>
              </a:ext>
            </a:extLst>
          </p:cNvPr>
          <p:cNvSpPr txBox="1"/>
          <p:nvPr/>
        </p:nvSpPr>
        <p:spPr>
          <a:xfrm>
            <a:off x="2898789" y="4753486"/>
            <a:ext cx="2196978" cy="738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Huntsman International</a:t>
            </a:r>
          </a:p>
          <a:p>
            <a:r>
              <a:rPr lang="en-US" sz="1400" dirty="0">
                <a:solidFill>
                  <a:schemeClr val="accent1"/>
                </a:solidFill>
              </a:rPr>
              <a:t>MY-A &amp; Company</a:t>
            </a:r>
          </a:p>
          <a:p>
            <a:r>
              <a:rPr lang="en-US" sz="1400" dirty="0">
                <a:solidFill>
                  <a:schemeClr val="accent1"/>
                </a:solidFill>
              </a:rPr>
              <a:t>Regency Furniture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FC5A950B-7992-4C70-870E-0D8CBB5D858F}"/>
              </a:ext>
            </a:extLst>
          </p:cNvPr>
          <p:cNvCxnSpPr>
            <a:cxnSpLocks/>
          </p:cNvCxnSpPr>
          <p:nvPr/>
        </p:nvCxnSpPr>
        <p:spPr>
          <a:xfrm flipV="1">
            <a:off x="5107728" y="3742304"/>
            <a:ext cx="1983736" cy="146104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75E91FD-10A4-48D4-AA30-824AA09B994C}"/>
              </a:ext>
            </a:extLst>
          </p:cNvPr>
          <p:cNvSpPr txBox="1"/>
          <p:nvPr/>
        </p:nvSpPr>
        <p:spPr>
          <a:xfrm>
            <a:off x="2520469" y="5704676"/>
            <a:ext cx="1862446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Mid-Atlantic Pottery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xmlns="" id="{DE96BCC9-C97F-40E9-BD57-2DB01CF20BC5}"/>
              </a:ext>
            </a:extLst>
          </p:cNvPr>
          <p:cNvCxnSpPr>
            <a:cxnSpLocks/>
          </p:cNvCxnSpPr>
          <p:nvPr/>
        </p:nvCxnSpPr>
        <p:spPr>
          <a:xfrm flipV="1">
            <a:off x="4382915" y="4867893"/>
            <a:ext cx="2074692" cy="1072313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23D90E8F-767D-4F99-9A82-36D7262B220C}"/>
              </a:ext>
            </a:extLst>
          </p:cNvPr>
          <p:cNvSpPr txBox="1"/>
          <p:nvPr/>
        </p:nvSpPr>
        <p:spPr>
          <a:xfrm>
            <a:off x="9844391" y="6383009"/>
            <a:ext cx="2113129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Sunspecs of Ocean City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xmlns="" id="{57D329CB-76B4-4B04-917F-B960E44C90BE}"/>
              </a:ext>
            </a:extLst>
          </p:cNvPr>
          <p:cNvCxnSpPr>
            <a:cxnSpLocks/>
          </p:cNvCxnSpPr>
          <p:nvPr/>
        </p:nvCxnSpPr>
        <p:spPr>
          <a:xfrm flipH="1" flipV="1">
            <a:off x="10900955" y="5122818"/>
            <a:ext cx="373850" cy="1243403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2A16EBF2-6142-4D92-8623-EA55410AA32C}"/>
              </a:ext>
            </a:extLst>
          </p:cNvPr>
          <p:cNvSpPr txBox="1"/>
          <p:nvPr/>
        </p:nvSpPr>
        <p:spPr>
          <a:xfrm>
            <a:off x="6858121" y="6295520"/>
            <a:ext cx="1083521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</a:rPr>
              <a:t>Perdue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xmlns="" id="{453D60FF-6DA4-4207-91DF-49852CBB237E}"/>
              </a:ext>
            </a:extLst>
          </p:cNvPr>
          <p:cNvCxnSpPr>
            <a:cxnSpLocks/>
          </p:cNvCxnSpPr>
          <p:nvPr/>
        </p:nvCxnSpPr>
        <p:spPr>
          <a:xfrm flipV="1">
            <a:off x="7857093" y="5221325"/>
            <a:ext cx="1666357" cy="1074195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1B33A954-7467-4492-8DA9-B18D5B4422D6}"/>
              </a:ext>
            </a:extLst>
          </p:cNvPr>
          <p:cNvSpPr txBox="1"/>
          <p:nvPr/>
        </p:nvSpPr>
        <p:spPr>
          <a:xfrm>
            <a:off x="5034051" y="5829991"/>
            <a:ext cx="2431589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chemeClr val="accent1"/>
                </a:solidFill>
              </a:rPr>
              <a:t>Protenergy</a:t>
            </a:r>
            <a:r>
              <a:rPr lang="en-US" sz="1400" dirty="0">
                <a:solidFill>
                  <a:schemeClr val="accent1"/>
                </a:solidFill>
              </a:rPr>
              <a:t> Natural Foods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xmlns="" id="{6B3B681D-888C-4D07-826A-B7EE963026B6}"/>
              </a:ext>
            </a:extLst>
          </p:cNvPr>
          <p:cNvCxnSpPr>
            <a:cxnSpLocks/>
            <a:stCxn id="44" idx="3"/>
          </p:cNvCxnSpPr>
          <p:nvPr/>
        </p:nvCxnSpPr>
        <p:spPr>
          <a:xfrm flipV="1">
            <a:off x="7465640" y="4789912"/>
            <a:ext cx="1179269" cy="1193968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0B26265E-D172-483F-82CB-7B53272C1B6D}"/>
              </a:ext>
            </a:extLst>
          </p:cNvPr>
          <p:cNvSpPr txBox="1"/>
          <p:nvPr/>
        </p:nvSpPr>
        <p:spPr>
          <a:xfrm>
            <a:off x="10044098" y="4636024"/>
            <a:ext cx="1881027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chemeClr val="accent1"/>
                </a:solidFill>
              </a:rPr>
              <a:t>Kangde</a:t>
            </a:r>
            <a:r>
              <a:rPr lang="en-US" sz="1400" dirty="0">
                <a:solidFill>
                  <a:schemeClr val="accent1"/>
                </a:solidFill>
              </a:rPr>
              <a:t> Xin America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xmlns="" id="{0290AAD0-E0BA-4AF9-ABA9-EA1A0ED65B9F}"/>
              </a:ext>
            </a:extLst>
          </p:cNvPr>
          <p:cNvCxnSpPr>
            <a:cxnSpLocks/>
            <a:stCxn id="49" idx="1"/>
          </p:cNvCxnSpPr>
          <p:nvPr/>
        </p:nvCxnSpPr>
        <p:spPr>
          <a:xfrm flipH="1" flipV="1">
            <a:off x="8808643" y="4422952"/>
            <a:ext cx="1235455" cy="366961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F70A1F70-B31F-4F65-80DC-4B025E9398F0}"/>
              </a:ext>
            </a:extLst>
          </p:cNvPr>
          <p:cNvSpPr txBox="1"/>
          <p:nvPr/>
        </p:nvSpPr>
        <p:spPr>
          <a:xfrm>
            <a:off x="10319837" y="4252102"/>
            <a:ext cx="1706935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</a:rPr>
              <a:t>Maryland Plastics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xmlns="" id="{DBFF91AC-E0F5-48BC-A059-6351EFCBD6BE}"/>
              </a:ext>
            </a:extLst>
          </p:cNvPr>
          <p:cNvCxnSpPr>
            <a:cxnSpLocks/>
          </p:cNvCxnSpPr>
          <p:nvPr/>
        </p:nvCxnSpPr>
        <p:spPr>
          <a:xfrm flipH="1" flipV="1">
            <a:off x="9237811" y="4146309"/>
            <a:ext cx="1082026" cy="189902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2CC554E0-D536-466E-B1C3-0F263F17CA18}"/>
              </a:ext>
            </a:extLst>
          </p:cNvPr>
          <p:cNvSpPr txBox="1"/>
          <p:nvPr/>
        </p:nvSpPr>
        <p:spPr>
          <a:xfrm>
            <a:off x="9886122" y="3399251"/>
            <a:ext cx="2196978" cy="738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Global Wholesale Supply</a:t>
            </a:r>
          </a:p>
          <a:p>
            <a:r>
              <a:rPr lang="en-US" sz="1400" dirty="0">
                <a:solidFill>
                  <a:schemeClr val="accent1"/>
                </a:solidFill>
              </a:rPr>
              <a:t>Paul Reed Smith Guitars</a:t>
            </a:r>
          </a:p>
          <a:p>
            <a:r>
              <a:rPr lang="en-US" sz="1400" dirty="0" err="1">
                <a:solidFill>
                  <a:schemeClr val="accent1"/>
                </a:solidFill>
              </a:rPr>
              <a:t>Stertil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Koni</a:t>
            </a:r>
            <a:endParaRPr lang="en-US" sz="1400" dirty="0">
              <a:solidFill>
                <a:schemeClr val="accent1"/>
              </a:solidFill>
            </a:endParaRP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xmlns="" id="{C1E93518-C463-4031-8E01-3362CD8676A2}"/>
              </a:ext>
            </a:extLst>
          </p:cNvPr>
          <p:cNvCxnSpPr>
            <a:cxnSpLocks/>
            <a:stCxn id="57" idx="1"/>
          </p:cNvCxnSpPr>
          <p:nvPr/>
        </p:nvCxnSpPr>
        <p:spPr>
          <a:xfrm flipH="1" flipV="1">
            <a:off x="9105090" y="3236715"/>
            <a:ext cx="781032" cy="531868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9F2D6677-065F-4938-892B-4DC2A424446D}"/>
              </a:ext>
            </a:extLst>
          </p:cNvPr>
          <p:cNvSpPr txBox="1"/>
          <p:nvPr/>
        </p:nvSpPr>
        <p:spPr>
          <a:xfrm>
            <a:off x="9886122" y="2387964"/>
            <a:ext cx="2196978" cy="954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Ikea</a:t>
            </a:r>
          </a:p>
          <a:p>
            <a:r>
              <a:rPr lang="en-US" sz="1400" dirty="0">
                <a:solidFill>
                  <a:schemeClr val="accent1"/>
                </a:solidFill>
              </a:rPr>
              <a:t>Michelin</a:t>
            </a:r>
          </a:p>
          <a:p>
            <a:r>
              <a:rPr lang="en-US" sz="1400" dirty="0">
                <a:solidFill>
                  <a:schemeClr val="accent1"/>
                </a:solidFill>
              </a:rPr>
              <a:t>Restoration Hardware</a:t>
            </a:r>
          </a:p>
          <a:p>
            <a:r>
              <a:rPr lang="en-US" sz="1400" dirty="0">
                <a:solidFill>
                  <a:schemeClr val="accent1"/>
                </a:solidFill>
              </a:rPr>
              <a:t>Ritchie Bros.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xmlns="" id="{44DBBCAA-C9C8-465A-8919-807CC16AE0AB}"/>
              </a:ext>
            </a:extLst>
          </p:cNvPr>
          <p:cNvCxnSpPr>
            <a:cxnSpLocks/>
          </p:cNvCxnSpPr>
          <p:nvPr/>
        </p:nvCxnSpPr>
        <p:spPr>
          <a:xfrm flipH="1" flipV="1">
            <a:off x="9107616" y="2221752"/>
            <a:ext cx="781032" cy="531868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37347486-E67B-4DA2-9F4D-D40BD21A67CE}"/>
              </a:ext>
            </a:extLst>
          </p:cNvPr>
          <p:cNvSpPr txBox="1"/>
          <p:nvPr/>
        </p:nvSpPr>
        <p:spPr>
          <a:xfrm>
            <a:off x="9886122" y="1382344"/>
            <a:ext cx="2196978" cy="954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Dal-Tile</a:t>
            </a:r>
          </a:p>
          <a:p>
            <a:r>
              <a:rPr lang="en-US" sz="1400" dirty="0">
                <a:solidFill>
                  <a:schemeClr val="accent1"/>
                </a:solidFill>
              </a:rPr>
              <a:t>Knorr Brake</a:t>
            </a:r>
          </a:p>
          <a:p>
            <a:r>
              <a:rPr lang="en-US" sz="1400" dirty="0">
                <a:solidFill>
                  <a:schemeClr val="accent1"/>
                </a:solidFill>
              </a:rPr>
              <a:t>Penguin Random House</a:t>
            </a:r>
          </a:p>
          <a:p>
            <a:r>
              <a:rPr lang="en-US" sz="1400" dirty="0">
                <a:solidFill>
                  <a:schemeClr val="accent1"/>
                </a:solidFill>
              </a:rPr>
              <a:t>Snavely Forest Products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xmlns="" id="{0C528694-FAC2-4570-9048-C494729EBF06}"/>
              </a:ext>
            </a:extLst>
          </p:cNvPr>
          <p:cNvCxnSpPr>
            <a:cxnSpLocks/>
          </p:cNvCxnSpPr>
          <p:nvPr/>
        </p:nvCxnSpPr>
        <p:spPr>
          <a:xfrm flipH="1" flipV="1">
            <a:off x="6850736" y="1680854"/>
            <a:ext cx="3035387" cy="33841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1796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81200" y="808360"/>
            <a:ext cx="8229600" cy="563562"/>
          </a:xfrm>
        </p:spPr>
        <p:txBody>
          <a:bodyPr>
            <a:noAutofit/>
          </a:bodyPr>
          <a:lstStyle/>
          <a:p>
            <a:r>
              <a:rPr lang="en-US" dirty="0"/>
              <a:t>MPA / POB Annual Cargo Tons</a:t>
            </a:r>
          </a:p>
        </p:txBody>
      </p:sp>
      <p:graphicFrame>
        <p:nvGraphicFramePr>
          <p:cNvPr id="8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2372034"/>
              </p:ext>
            </p:extLst>
          </p:nvPr>
        </p:nvGraphicFramePr>
        <p:xfrm>
          <a:off x="243191" y="1478604"/>
          <a:ext cx="11712103" cy="50745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762672" y="4231534"/>
            <a:ext cx="2101174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MPA General Cargo</a:t>
            </a:r>
          </a:p>
        </p:txBody>
      </p:sp>
    </p:spTree>
    <p:extLst>
      <p:ext uri="{BB962C8B-B14F-4D97-AF65-F5344CB8AC3E}">
        <p14:creationId xmlns:p14="http://schemas.microsoft.com/office/powerpoint/2010/main" val="1178813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8AB2DDCF-2AC6-4128-9FC0-D91D36391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886968"/>
          </a:xfrm>
        </p:spPr>
        <p:txBody>
          <a:bodyPr/>
          <a:lstStyle/>
          <a:p>
            <a:r>
              <a:rPr lang="en-US" dirty="0"/>
              <a:t>Cruise Maryland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00000000-0008-0000-0200-0000161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9580720"/>
              </p:ext>
            </p:extLst>
          </p:nvPr>
        </p:nvGraphicFramePr>
        <p:xfrm>
          <a:off x="609600" y="1495313"/>
          <a:ext cx="10972800" cy="4658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B270481-24C9-4CCA-9792-E5BC2388D222}"/>
              </a:ext>
            </a:extLst>
          </p:cNvPr>
          <p:cNvSpPr txBox="1"/>
          <p:nvPr/>
        </p:nvSpPr>
        <p:spPr>
          <a:xfrm>
            <a:off x="609600" y="6300216"/>
            <a:ext cx="11039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An estimated $1 million in economic activity is associated with each home port cruise call. </a:t>
            </a:r>
          </a:p>
        </p:txBody>
      </p:sp>
    </p:spTree>
    <p:extLst>
      <p:ext uri="{BB962C8B-B14F-4D97-AF65-F5344CB8AC3E}">
        <p14:creationId xmlns:p14="http://schemas.microsoft.com/office/powerpoint/2010/main" val="10539475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1648</TotalTime>
  <Words>735</Words>
  <Application>Microsoft Office PowerPoint</Application>
  <PresentationFormat>Widescreen</PresentationFormat>
  <Paragraphs>137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ＭＳ Ｐゴシック</vt:lpstr>
      <vt:lpstr>Arial</vt:lpstr>
      <vt:lpstr>Calibri</vt:lpstr>
      <vt:lpstr>Constantia</vt:lpstr>
      <vt:lpstr>Wingdings 2</vt:lpstr>
      <vt:lpstr>Flow</vt:lpstr>
      <vt:lpstr>The Wealth in Our Water: Port of Baltimore </vt:lpstr>
      <vt:lpstr>Port of Baltimore</vt:lpstr>
      <vt:lpstr>Maryland Port Administration </vt:lpstr>
      <vt:lpstr>Economic Impact / Benefit to Maryland</vt:lpstr>
      <vt:lpstr>PowerPoint Presentation</vt:lpstr>
      <vt:lpstr>Manufacturers Exporting through the POB</vt:lpstr>
      <vt:lpstr>Companies in Maryland using the POB</vt:lpstr>
      <vt:lpstr>MPA / POB Annual Cargo Tons</vt:lpstr>
      <vt:lpstr>Cruise Maryland</vt:lpstr>
      <vt:lpstr>Investments in the Port of Baltimore</vt:lpstr>
      <vt:lpstr>Dredged Material Management Program</vt:lpstr>
      <vt:lpstr>Innovative Reuse and Beneficial Use</vt:lpstr>
      <vt:lpstr>Dredged Material Containment Facilities</vt:lpstr>
      <vt:lpstr>Poplar Island</vt:lpstr>
      <vt:lpstr>In Summary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Allison Valliant</dc:creator>
  <cp:lastModifiedBy>Allison Valliant</cp:lastModifiedBy>
  <cp:revision>69</cp:revision>
  <dcterms:created xsi:type="dcterms:W3CDTF">2014-09-16T21:34:59Z</dcterms:created>
  <dcterms:modified xsi:type="dcterms:W3CDTF">2018-07-27T17:21:05Z</dcterms:modified>
</cp:coreProperties>
</file>